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45A9"/>
    <a:srgbClr val="9E1F63"/>
    <a:srgbClr val="50505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53" autoAdjust="0"/>
  </p:normalViewPr>
  <p:slideViewPr>
    <p:cSldViewPr>
      <p:cViewPr varScale="1">
        <p:scale>
          <a:sx n="91" d="100"/>
          <a:sy n="91" d="100"/>
        </p:scale>
        <p:origin x="-828"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15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C9999A67-D9CF-4F8A-8354-E77D22B2BBD5}" type="datetimeFigureOut">
              <a:rPr lang="fr-FR"/>
              <a:pPr>
                <a:defRPr/>
              </a:pPr>
              <a:t>28/06/2018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5322FB-F2A2-4EA9-9356-F7870F551726}" type="slidenum">
              <a:rPr lang="fr-FR" altLang="fr-FR"/>
              <a:pPr/>
              <a:t>‹N°›</a:t>
            </a:fld>
            <a:endParaRPr lang="fr-FR" altLang="fr-FR"/>
          </a:p>
        </p:txBody>
      </p:sp>
    </p:spTree>
    <p:extLst>
      <p:ext uri="{BB962C8B-B14F-4D97-AF65-F5344CB8AC3E}">
        <p14:creationId xmlns:p14="http://schemas.microsoft.com/office/powerpoint/2010/main" xmlns="" val="2340164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1F3551-D8C4-479B-AD1A-81D207E8A6E1}" type="datetimeFigureOut">
              <a:rPr lang="fr-FR" smtClean="0"/>
              <a:pPr/>
              <a:t>28/06/2018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DCA0AC-D51C-4D7F-ACA1-04DB32083982}" type="slidenum">
              <a:rPr lang="fr-FR" smtClean="0"/>
              <a:pPr/>
              <a:t>‹N°›</a:t>
            </a:fld>
            <a:endParaRPr lang="fr-FR"/>
          </a:p>
        </p:txBody>
      </p:sp>
    </p:spTree>
    <p:extLst>
      <p:ext uri="{BB962C8B-B14F-4D97-AF65-F5344CB8AC3E}">
        <p14:creationId xmlns:p14="http://schemas.microsoft.com/office/powerpoint/2010/main" xmlns="" val="3525154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L'épreuve comprend la conduite d'un entretien de formation après observation d'une séance de pratique professionnelle dans le</a:t>
            </a:r>
          </a:p>
          <a:p>
            <a:r>
              <a:rPr lang="fr-FR" dirty="0"/>
              <a:t>cadre du tutorat et un entretien entre le candidat et les deux examinateurs qualifiés.</a:t>
            </a:r>
          </a:p>
          <a:p>
            <a:endParaRPr lang="fr-FR" dirty="0"/>
          </a:p>
        </p:txBody>
      </p:sp>
      <p:sp>
        <p:nvSpPr>
          <p:cNvPr id="4" name="Espace réservé du numéro de diapositive 3"/>
          <p:cNvSpPr>
            <a:spLocks noGrp="1"/>
          </p:cNvSpPr>
          <p:nvPr>
            <p:ph type="sldNum" sz="quarter" idx="10"/>
          </p:nvPr>
        </p:nvSpPr>
        <p:spPr/>
        <p:txBody>
          <a:bodyPr/>
          <a:lstStyle/>
          <a:p>
            <a:pPr>
              <a:defRPr/>
            </a:pPr>
            <a:fld id="{10D8AAA7-3952-46FC-90E9-288410DA77E7}" type="slidenum">
              <a:rPr lang="fr-FR" smtClean="0"/>
              <a:pPr>
                <a:defRPr/>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ectangle 3"/>
          <p:cNvSpPr/>
          <p:nvPr userDrawn="1"/>
        </p:nvSpPr>
        <p:spPr>
          <a:xfrm>
            <a:off x="0" y="260350"/>
            <a:ext cx="2627313" cy="6597650"/>
          </a:xfrm>
          <a:prstGeom prst="rect">
            <a:avLst/>
          </a:prstGeom>
          <a:gradFill flip="none" rotWithShape="1">
            <a:gsLst>
              <a:gs pos="0">
                <a:schemeClr val="bg1">
                  <a:lumMod val="95000"/>
                </a:schemeClr>
              </a:gs>
              <a:gs pos="55000">
                <a:schemeClr val="bg1">
                  <a:lumMod val="85000"/>
                </a:schemeClr>
              </a:gs>
              <a:gs pos="48000">
                <a:schemeClr val="bg1"/>
              </a:gs>
              <a:gs pos="18000">
                <a:schemeClr val="bg1"/>
              </a:gs>
              <a:gs pos="100000">
                <a:schemeClr val="bg1">
                  <a:lumMod val="8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ZoneTexte 12"/>
          <p:cNvSpPr txBox="1">
            <a:spLocks noChangeArrowheads="1"/>
          </p:cNvSpPr>
          <p:nvPr userDrawn="1"/>
        </p:nvSpPr>
        <p:spPr bwMode="auto">
          <a:xfrm>
            <a:off x="6588125" y="5949950"/>
            <a:ext cx="2087563" cy="368300"/>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fr-FR" u="sng">
                <a:cs typeface="Arial" charset="0"/>
              </a:rPr>
              <a:t>www.ac-dijon.fr</a:t>
            </a:r>
          </a:p>
        </p:txBody>
      </p:sp>
      <p:sp>
        <p:nvSpPr>
          <p:cNvPr id="7" name="Rectangle 6"/>
          <p:cNvSpPr/>
          <p:nvPr userDrawn="1"/>
        </p:nvSpPr>
        <p:spPr>
          <a:xfrm>
            <a:off x="611188" y="0"/>
            <a:ext cx="1657350" cy="908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 name="Sous-titre 2"/>
          <p:cNvSpPr>
            <a:spLocks noGrp="1"/>
          </p:cNvSpPr>
          <p:nvPr>
            <p:ph type="subTitle" idx="1"/>
          </p:nvPr>
        </p:nvSpPr>
        <p:spPr>
          <a:xfrm>
            <a:off x="2987824" y="3356992"/>
            <a:ext cx="5760640" cy="2281808"/>
          </a:xfrm>
        </p:spPr>
        <p:txBody>
          <a:bodyPr/>
          <a:lstStyle>
            <a:lvl1pPr marL="0" indent="0" algn="ctr">
              <a:buNone/>
              <a:defRPr b="1">
                <a:solidFill>
                  <a:srgbClr val="7545A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FR" dirty="0"/>
          </a:p>
        </p:txBody>
      </p:sp>
      <p:sp>
        <p:nvSpPr>
          <p:cNvPr id="2" name="Titre 1"/>
          <p:cNvSpPr>
            <a:spLocks noGrp="1"/>
          </p:cNvSpPr>
          <p:nvPr>
            <p:ph type="ctrTitle"/>
          </p:nvPr>
        </p:nvSpPr>
        <p:spPr>
          <a:xfrm>
            <a:off x="4269" y="260648"/>
            <a:ext cx="9139731" cy="2520281"/>
          </a:xfrm>
          <a:gradFill>
            <a:gsLst>
              <a:gs pos="0">
                <a:srgbClr val="9E1F63"/>
              </a:gs>
              <a:gs pos="32000">
                <a:srgbClr val="9E1F63"/>
              </a:gs>
              <a:gs pos="100000">
                <a:schemeClr val="bg1">
                  <a:lumMod val="85000"/>
                </a:schemeClr>
              </a:gs>
            </a:gsLst>
            <a:lin ang="5400000" scaled="0"/>
          </a:gradFill>
        </p:spPr>
        <p:txBody>
          <a:bodyPr>
            <a:normAutofit/>
          </a:bodyPr>
          <a:lstStyle>
            <a:lvl1pPr algn="ctr">
              <a:defRPr sz="4400"/>
            </a:lvl1pPr>
          </a:lstStyle>
          <a:p>
            <a:r>
              <a:rPr lang="fr-FR"/>
              <a:t>Cliquez pour modifier le style du titre</a:t>
            </a:r>
            <a:endParaRPr lang="fr-FR" dirty="0"/>
          </a:p>
        </p:txBody>
      </p:sp>
      <p:sp>
        <p:nvSpPr>
          <p:cNvPr id="8" name="Espace réservé de la date 6"/>
          <p:cNvSpPr>
            <a:spLocks noGrp="1"/>
          </p:cNvSpPr>
          <p:nvPr>
            <p:ph type="dt" sz="half" idx="10"/>
          </p:nvPr>
        </p:nvSpPr>
        <p:spPr/>
        <p:txBody>
          <a:bodyPr/>
          <a:lstStyle>
            <a:lvl1pPr>
              <a:defRPr/>
            </a:lvl1pPr>
          </a:lstStyle>
          <a:p>
            <a:pPr>
              <a:defRPr/>
            </a:pPr>
            <a:fld id="{DAE7E384-29B7-489D-9C7B-00DB7449CCB8}" type="datetimeFigureOut">
              <a:rPr lang="fr-FR"/>
              <a:pPr>
                <a:defRPr/>
              </a:pPr>
              <a:t>28/06/2018</a:t>
            </a:fld>
            <a:endParaRPr lang="fr-FR"/>
          </a:p>
        </p:txBody>
      </p:sp>
      <p:sp>
        <p:nvSpPr>
          <p:cNvPr id="9" name="Espace réservé du pied de page 7"/>
          <p:cNvSpPr>
            <a:spLocks noGrp="1"/>
          </p:cNvSpPr>
          <p:nvPr>
            <p:ph type="ftr" sz="quarter" idx="11"/>
          </p:nvPr>
        </p:nvSpPr>
        <p:spPr/>
        <p:txBody>
          <a:bodyPr/>
          <a:lstStyle>
            <a:lvl1pPr>
              <a:defRPr/>
            </a:lvl1pPr>
          </a:lstStyle>
          <a:p>
            <a:pPr>
              <a:defRPr/>
            </a:pPr>
            <a:endParaRPr lang="fr-FR"/>
          </a:p>
        </p:txBody>
      </p:sp>
      <p:sp>
        <p:nvSpPr>
          <p:cNvPr id="10" name="Espace réservé du numéro de diapositive 8"/>
          <p:cNvSpPr>
            <a:spLocks noGrp="1"/>
          </p:cNvSpPr>
          <p:nvPr>
            <p:ph type="sldNum" sz="quarter" idx="12"/>
          </p:nvPr>
        </p:nvSpPr>
        <p:spPr/>
        <p:txBody>
          <a:bodyPr/>
          <a:lstStyle>
            <a:lvl1pPr>
              <a:defRPr/>
            </a:lvl1pPr>
          </a:lstStyle>
          <a:p>
            <a:fld id="{28939255-DE96-4226-BB5C-C60F626470E8}" type="slidenum">
              <a:rPr lang="fr-FR" altLang="fr-FR"/>
              <a:pPr/>
              <a:t>‹N°›</a:t>
            </a:fld>
            <a:endParaRPr lang="fr-FR" altLang="fr-FR"/>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70520" y="2558464"/>
            <a:ext cx="3168352" cy="3667711"/>
          </a:xfrm>
          <a:prstGeom prst="rect">
            <a:avLst/>
          </a:prstGeom>
        </p:spPr>
      </p:pic>
    </p:spTree>
    <p:extLst>
      <p:ext uri="{BB962C8B-B14F-4D97-AF65-F5344CB8AC3E}">
        <p14:creationId xmlns:p14="http://schemas.microsoft.com/office/powerpoint/2010/main" xmlns="" val="88185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FB35EF6-4B45-4DDF-9302-981662407A54}" type="datetimeFigureOut">
              <a:rPr lang="fr-FR"/>
              <a:pPr>
                <a:defRPr/>
              </a:pPr>
              <a:t>28/06/2018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984CFA8-E5C3-40E0-8B6B-36F0488BEBC2}" type="slidenum">
              <a:rPr lang="fr-FR" altLang="fr-FR"/>
              <a:pPr/>
              <a:t>‹N°›</a:t>
            </a:fld>
            <a:endParaRPr lang="fr-FR" altLang="fr-FR"/>
          </a:p>
        </p:txBody>
      </p:sp>
    </p:spTree>
    <p:extLst>
      <p:ext uri="{BB962C8B-B14F-4D97-AF65-F5344CB8AC3E}">
        <p14:creationId xmlns:p14="http://schemas.microsoft.com/office/powerpoint/2010/main" xmlns="" val="147476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7C618C6-0350-471E-94E6-9A0AE7C3FB37}" type="datetimeFigureOut">
              <a:rPr lang="fr-FR"/>
              <a:pPr>
                <a:defRPr/>
              </a:pPr>
              <a:t>28/06/2018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8B638916-492B-4A38-AEE1-CBCF330DC150}" type="slidenum">
              <a:rPr lang="fr-FR" altLang="fr-FR"/>
              <a:pPr/>
              <a:t>‹N°›</a:t>
            </a:fld>
            <a:endParaRPr lang="fr-FR" altLang="fr-FR"/>
          </a:p>
        </p:txBody>
      </p:sp>
    </p:spTree>
    <p:extLst>
      <p:ext uri="{BB962C8B-B14F-4D97-AF65-F5344CB8AC3E}">
        <p14:creationId xmlns:p14="http://schemas.microsoft.com/office/powerpoint/2010/main" xmlns="" val="50568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171BBDE5-D5DF-44F4-8469-25AD8BD21397}" type="datetimeFigureOut">
              <a:rPr lang="fr-FR"/>
              <a:pPr>
                <a:defRPr/>
              </a:pPr>
              <a:t>28/06/2018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5D9FBB7-0C2D-4CC7-BF54-6D9ADE0A5383}" type="slidenum">
              <a:rPr lang="fr-FR" altLang="fr-FR"/>
              <a:pPr/>
              <a:t>‹N°›</a:t>
            </a:fld>
            <a:endParaRPr lang="fr-FR" altLang="fr-FR"/>
          </a:p>
        </p:txBody>
      </p:sp>
    </p:spTree>
    <p:extLst>
      <p:ext uri="{BB962C8B-B14F-4D97-AF65-F5344CB8AC3E}">
        <p14:creationId xmlns:p14="http://schemas.microsoft.com/office/powerpoint/2010/main" xmlns="" val="326840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gradFill>
            <a:gsLst>
              <a:gs pos="0">
                <a:srgbClr val="9E1F63"/>
              </a:gs>
              <a:gs pos="90000">
                <a:schemeClr val="bg1">
                  <a:lumMod val="85000"/>
                </a:schemeClr>
              </a:gs>
              <a:gs pos="100000">
                <a:schemeClr val="bg1">
                  <a:lumMod val="85000"/>
                </a:schemeClr>
              </a:gs>
            </a:gsLst>
            <a:lin ang="16200000" scaled="1"/>
          </a:gradFill>
        </p:spPr>
        <p:txBody>
          <a:bodyPr anchor="t"/>
          <a:lstStyle>
            <a:lvl1pPr algn="l">
              <a:defRPr sz="4000" b="1" cap="all"/>
            </a:lvl1pPr>
          </a:lstStyle>
          <a:p>
            <a:r>
              <a:rPr lang="fr-FR"/>
              <a:t>Cliquez pour modifier le style du titre</a:t>
            </a:r>
            <a:endParaRPr lang="fr-FR" dirty="0"/>
          </a:p>
        </p:txBody>
      </p:sp>
      <p:sp>
        <p:nvSpPr>
          <p:cNvPr id="3" name="Espace réservé du texte 2"/>
          <p:cNvSpPr>
            <a:spLocks noGrp="1"/>
          </p:cNvSpPr>
          <p:nvPr>
            <p:ph type="body" idx="1"/>
          </p:nvPr>
        </p:nvSpPr>
        <p:spPr>
          <a:xfrm>
            <a:off x="722313" y="1844825"/>
            <a:ext cx="7772400" cy="256207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1CEF018-82E6-4A1F-B086-4DEEA39AA713}" type="datetimeFigureOut">
              <a:rPr lang="fr-FR"/>
              <a:pPr>
                <a:defRPr/>
              </a:pPr>
              <a:t>28/06/2018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9739498C-00E5-4237-8389-E2BD5A9E3535}" type="slidenum">
              <a:rPr lang="fr-FR" altLang="fr-FR"/>
              <a:pPr/>
              <a:t>‹N°›</a:t>
            </a:fld>
            <a:endParaRPr lang="fr-FR" altLang="fr-FR"/>
          </a:p>
        </p:txBody>
      </p:sp>
    </p:spTree>
    <p:extLst>
      <p:ext uri="{BB962C8B-B14F-4D97-AF65-F5344CB8AC3E}">
        <p14:creationId xmlns:p14="http://schemas.microsoft.com/office/powerpoint/2010/main" xmlns="" val="1146646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77447574-5E87-488E-8086-326CC3B82F53}" type="datetimeFigureOut">
              <a:rPr lang="fr-FR"/>
              <a:pPr>
                <a:defRPr/>
              </a:pPr>
              <a:t>28/06/2018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F6B83FC3-9277-400D-AF3F-5292FE9D5AAA}" type="slidenum">
              <a:rPr lang="fr-FR" altLang="fr-FR"/>
              <a:pPr/>
              <a:t>‹N°›</a:t>
            </a:fld>
            <a:endParaRPr lang="fr-FR" altLang="fr-FR"/>
          </a:p>
        </p:txBody>
      </p:sp>
    </p:spTree>
    <p:extLst>
      <p:ext uri="{BB962C8B-B14F-4D97-AF65-F5344CB8AC3E}">
        <p14:creationId xmlns:p14="http://schemas.microsoft.com/office/powerpoint/2010/main" xmlns="" val="268100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E5BCE839-C5B7-4201-A7F0-29CF4C665BB8}" type="datetimeFigureOut">
              <a:rPr lang="fr-FR"/>
              <a:pPr>
                <a:defRPr/>
              </a:pPr>
              <a:t>28/06/2018</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7F878B1C-F73B-44E6-8410-628252D6E93D}" type="slidenum">
              <a:rPr lang="fr-FR" altLang="fr-FR"/>
              <a:pPr/>
              <a:t>‹N°›</a:t>
            </a:fld>
            <a:endParaRPr lang="fr-FR" altLang="fr-FR"/>
          </a:p>
        </p:txBody>
      </p:sp>
    </p:spTree>
    <p:extLst>
      <p:ext uri="{BB962C8B-B14F-4D97-AF65-F5344CB8AC3E}">
        <p14:creationId xmlns:p14="http://schemas.microsoft.com/office/powerpoint/2010/main" xmlns="" val="340700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ACD5124E-E24D-4465-B4C6-5F034A36CD4A}" type="datetimeFigureOut">
              <a:rPr lang="fr-FR"/>
              <a:pPr>
                <a:defRPr/>
              </a:pPr>
              <a:t>28/06/2018</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5731A352-142C-44F7-9A6D-543DDC7ADAA8}" type="slidenum">
              <a:rPr lang="fr-FR" altLang="fr-FR"/>
              <a:pPr/>
              <a:t>‹N°›</a:t>
            </a:fld>
            <a:endParaRPr lang="fr-FR" altLang="fr-FR"/>
          </a:p>
        </p:txBody>
      </p:sp>
    </p:spTree>
    <p:extLst>
      <p:ext uri="{BB962C8B-B14F-4D97-AF65-F5344CB8AC3E}">
        <p14:creationId xmlns:p14="http://schemas.microsoft.com/office/powerpoint/2010/main" xmlns="" val="218149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099946E-8999-4B95-A2B2-2867616388F6}" type="datetimeFigureOut">
              <a:rPr lang="fr-FR"/>
              <a:pPr>
                <a:defRPr/>
              </a:pPr>
              <a:t>28/06/2018</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B618261E-9627-414F-90EE-63E5E1AB6713}" type="slidenum">
              <a:rPr lang="fr-FR" altLang="fr-FR"/>
              <a:pPr/>
              <a:t>‹N°›</a:t>
            </a:fld>
            <a:endParaRPr lang="fr-FR" altLang="fr-FR"/>
          </a:p>
        </p:txBody>
      </p:sp>
    </p:spTree>
    <p:extLst>
      <p:ext uri="{BB962C8B-B14F-4D97-AF65-F5344CB8AC3E}">
        <p14:creationId xmlns:p14="http://schemas.microsoft.com/office/powerpoint/2010/main" xmlns="" val="798350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63888" y="1052736"/>
            <a:ext cx="5111750" cy="5073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 name="Titre 1"/>
          <p:cNvSpPr>
            <a:spLocks noGrp="1"/>
          </p:cNvSpPr>
          <p:nvPr>
            <p:ph type="title"/>
          </p:nvPr>
        </p:nvSpPr>
        <p:spPr>
          <a:xfrm>
            <a:off x="467544" y="4941168"/>
            <a:ext cx="3008313" cy="1162050"/>
          </a:xfrm>
        </p:spPr>
        <p:txBody>
          <a:bodyPr anchor="b"/>
          <a:lstStyle>
            <a:lvl1pPr algn="l">
              <a:defRPr sz="2000" b="1"/>
            </a:lvl1pPr>
          </a:lstStyle>
          <a:p>
            <a:r>
              <a:rPr lang="fr-FR"/>
              <a:t>Cliquez pour modifier le style du titre</a:t>
            </a:r>
          </a:p>
        </p:txBody>
      </p:sp>
      <p:sp>
        <p:nvSpPr>
          <p:cNvPr id="4" name="Espace réservé du texte 3"/>
          <p:cNvSpPr>
            <a:spLocks noGrp="1"/>
          </p:cNvSpPr>
          <p:nvPr>
            <p:ph type="body" sz="half" idx="2"/>
          </p:nvPr>
        </p:nvSpPr>
        <p:spPr>
          <a:xfrm>
            <a:off x="457200" y="1435101"/>
            <a:ext cx="3008313" cy="35060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15F4495-85E7-47E1-9E01-803D2E498011}" type="datetimeFigureOut">
              <a:rPr lang="fr-FR"/>
              <a:pPr>
                <a:defRPr/>
              </a:pPr>
              <a:t>28/06/2018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C71F2FEC-C3C1-4C49-9F52-16B08CC34A93}" type="slidenum">
              <a:rPr lang="fr-FR" altLang="fr-FR"/>
              <a:pPr/>
              <a:t>‹N°›</a:t>
            </a:fld>
            <a:endParaRPr lang="fr-FR" altLang="fr-FR"/>
          </a:p>
        </p:txBody>
      </p:sp>
    </p:spTree>
    <p:extLst>
      <p:ext uri="{BB962C8B-B14F-4D97-AF65-F5344CB8AC3E}">
        <p14:creationId xmlns:p14="http://schemas.microsoft.com/office/powerpoint/2010/main" xmlns="" val="40939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157192"/>
            <a:ext cx="5486400" cy="504056"/>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1052735"/>
            <a:ext cx="5486400" cy="403244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661248"/>
            <a:ext cx="5486400" cy="5109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E25CC9B-AEF4-4AE7-90F4-8AC12DB3BDA9}" type="datetimeFigureOut">
              <a:rPr lang="fr-FR"/>
              <a:pPr>
                <a:defRPr/>
              </a:pPr>
              <a:t>28/06/2018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BBFF60F7-78DF-4F0A-A0CF-FE31BB3B899B}" type="slidenum">
              <a:rPr lang="fr-FR" altLang="fr-FR"/>
              <a:pPr/>
              <a:t>‹N°›</a:t>
            </a:fld>
            <a:endParaRPr lang="fr-FR" altLang="fr-FR"/>
          </a:p>
        </p:txBody>
      </p:sp>
    </p:spTree>
    <p:extLst>
      <p:ext uri="{BB962C8B-B14F-4D97-AF65-F5344CB8AC3E}">
        <p14:creationId xmlns:p14="http://schemas.microsoft.com/office/powerpoint/2010/main" xmlns="" val="411057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92150"/>
            <a:ext cx="9144000" cy="360363"/>
          </a:xfrm>
          <a:prstGeom prst="rect">
            <a:avLst/>
          </a:prstGeom>
          <a:solidFill>
            <a:srgbClr val="7545A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027" name="Espace réservé du titre 1"/>
          <p:cNvSpPr>
            <a:spLocks noGrp="1"/>
          </p:cNvSpPr>
          <p:nvPr>
            <p:ph type="title"/>
          </p:nvPr>
        </p:nvSpPr>
        <p:spPr bwMode="auto">
          <a:xfrm>
            <a:off x="2195513" y="274638"/>
            <a:ext cx="6491287"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70FA1A-7F31-4CDE-AFEC-54032663CAB0}" type="datetimeFigureOut">
              <a:rPr lang="fr-FR"/>
              <a:pPr>
                <a:defRPr/>
              </a:pPr>
              <a:t>28/06/2018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E1FE3F8-3AED-4A17-99FA-C7E302D17C8F}" type="slidenum">
              <a:rPr lang="fr-FR" altLang="fr-FR"/>
              <a:pPr/>
              <a:t>‹N°›</a:t>
            </a:fld>
            <a:endParaRPr lang="fr-FR" altLang="fr-FR"/>
          </a:p>
        </p:txBody>
      </p:sp>
      <p:pic>
        <p:nvPicPr>
          <p:cNvPr id="1032" name="Image 9" descr="2016_logo_Minimal_Dijon_Violet.jpg"/>
          <p:cNvPicPr>
            <a:picLocks noChangeAspect="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468313" y="53975"/>
            <a:ext cx="1298575" cy="1503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r" rtl="0" eaLnBrk="1" fontAlgn="base" hangingPunct="1">
        <a:spcBef>
          <a:spcPct val="0"/>
        </a:spcBef>
        <a:spcAft>
          <a:spcPct val="0"/>
        </a:spcAft>
        <a:defRPr sz="3200" b="1" kern="1200">
          <a:solidFill>
            <a:schemeClr val="bg1"/>
          </a:solidFill>
          <a:latin typeface="+mj-lt"/>
          <a:ea typeface="+mj-ea"/>
          <a:cs typeface="+mj-cs"/>
        </a:defRPr>
      </a:lvl1pPr>
      <a:lvl2pPr algn="r" rtl="0" eaLnBrk="1" fontAlgn="base" hangingPunct="1">
        <a:spcBef>
          <a:spcPct val="0"/>
        </a:spcBef>
        <a:spcAft>
          <a:spcPct val="0"/>
        </a:spcAft>
        <a:defRPr sz="3200" b="1">
          <a:solidFill>
            <a:schemeClr val="bg1"/>
          </a:solidFill>
          <a:latin typeface="Calibri" pitchFamily="34" charset="0"/>
        </a:defRPr>
      </a:lvl2pPr>
      <a:lvl3pPr algn="r" rtl="0" eaLnBrk="1" fontAlgn="base" hangingPunct="1">
        <a:spcBef>
          <a:spcPct val="0"/>
        </a:spcBef>
        <a:spcAft>
          <a:spcPct val="0"/>
        </a:spcAft>
        <a:defRPr sz="3200" b="1">
          <a:solidFill>
            <a:schemeClr val="bg1"/>
          </a:solidFill>
          <a:latin typeface="Calibri" pitchFamily="34" charset="0"/>
        </a:defRPr>
      </a:lvl3pPr>
      <a:lvl4pPr algn="r" rtl="0" eaLnBrk="1" fontAlgn="base" hangingPunct="1">
        <a:spcBef>
          <a:spcPct val="0"/>
        </a:spcBef>
        <a:spcAft>
          <a:spcPct val="0"/>
        </a:spcAft>
        <a:defRPr sz="3200" b="1">
          <a:solidFill>
            <a:schemeClr val="bg1"/>
          </a:solidFill>
          <a:latin typeface="Calibri" pitchFamily="34" charset="0"/>
        </a:defRPr>
      </a:lvl4pPr>
      <a:lvl5pPr algn="r" rtl="0" eaLnBrk="1" fontAlgn="base" hangingPunct="1">
        <a:spcBef>
          <a:spcPct val="0"/>
        </a:spcBef>
        <a:spcAft>
          <a:spcPct val="0"/>
        </a:spcAft>
        <a:defRPr sz="3200" b="1">
          <a:solidFill>
            <a:schemeClr val="bg1"/>
          </a:solidFill>
          <a:latin typeface="Calibri" pitchFamily="34" charset="0"/>
        </a:defRPr>
      </a:lvl5pPr>
      <a:lvl6pPr marL="457200" algn="r" rtl="0" eaLnBrk="1" fontAlgn="base" hangingPunct="1">
        <a:spcBef>
          <a:spcPct val="0"/>
        </a:spcBef>
        <a:spcAft>
          <a:spcPct val="0"/>
        </a:spcAft>
        <a:defRPr sz="3200" b="1">
          <a:solidFill>
            <a:schemeClr val="bg1"/>
          </a:solidFill>
          <a:latin typeface="Calibri" pitchFamily="34" charset="0"/>
        </a:defRPr>
      </a:lvl6pPr>
      <a:lvl7pPr marL="914400" algn="r" rtl="0" eaLnBrk="1" fontAlgn="base" hangingPunct="1">
        <a:spcBef>
          <a:spcPct val="0"/>
        </a:spcBef>
        <a:spcAft>
          <a:spcPct val="0"/>
        </a:spcAft>
        <a:defRPr sz="3200" b="1">
          <a:solidFill>
            <a:schemeClr val="bg1"/>
          </a:solidFill>
          <a:latin typeface="Calibri" pitchFamily="34" charset="0"/>
        </a:defRPr>
      </a:lvl7pPr>
      <a:lvl8pPr marL="1371600" algn="r" rtl="0" eaLnBrk="1" fontAlgn="base" hangingPunct="1">
        <a:spcBef>
          <a:spcPct val="0"/>
        </a:spcBef>
        <a:spcAft>
          <a:spcPct val="0"/>
        </a:spcAft>
        <a:defRPr sz="3200" b="1">
          <a:solidFill>
            <a:schemeClr val="bg1"/>
          </a:solidFill>
          <a:latin typeface="Calibri" pitchFamily="34" charset="0"/>
        </a:defRPr>
      </a:lvl8pPr>
      <a:lvl9pPr marL="1828800" algn="r" rtl="0" eaLnBrk="1" fontAlgn="base" hangingPunct="1">
        <a:spcBef>
          <a:spcPct val="0"/>
        </a:spcBef>
        <a:spcAft>
          <a:spcPct val="0"/>
        </a:spcAft>
        <a:defRPr sz="32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c-dijon.fr/cid95469/certificat-d-aptitude-aux-fonctions-de-formateur-academiqu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ctrTitle"/>
          </p:nvPr>
        </p:nvSpPr>
        <p:spPr>
          <a:xfrm>
            <a:off x="4763" y="260350"/>
            <a:ext cx="9139237" cy="2520950"/>
          </a:xfrm>
        </p:spPr>
        <p:txBody>
          <a:bodyPr/>
          <a:lstStyle/>
          <a:p>
            <a:pPr eaLnBrk="1" hangingPunct="1">
              <a:defRPr/>
            </a:pPr>
            <a:r>
              <a:rPr lang="fr-FR" dirty="0"/>
              <a:t>CAFFA</a:t>
            </a:r>
            <a:br>
              <a:rPr lang="fr-FR" dirty="0"/>
            </a:br>
            <a:r>
              <a:rPr lang="fr-FR" dirty="0"/>
              <a:t>Formation et certification</a:t>
            </a:r>
          </a:p>
        </p:txBody>
      </p:sp>
      <p:sp>
        <p:nvSpPr>
          <p:cNvPr id="6" name="Espace réservé du contenu 6"/>
          <p:cNvSpPr txBox="1">
            <a:spLocks/>
          </p:cNvSpPr>
          <p:nvPr/>
        </p:nvSpPr>
        <p:spPr bwMode="auto">
          <a:xfrm>
            <a:off x="2857488" y="3000372"/>
            <a:ext cx="5951562" cy="35924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lstStyle/>
          <a:p>
            <a:pPr lvl="0" algn="ctr"/>
            <a:endParaRPr lang="fr-FR" sz="2400" b="1" dirty="0">
              <a:solidFill>
                <a:srgbClr val="7545A9"/>
              </a:solidFill>
              <a:latin typeface="Arial" pitchFamily="34" charset="0"/>
              <a:cs typeface="Arial" pitchFamily="34" charset="0"/>
            </a:endParaRPr>
          </a:p>
          <a:p>
            <a:pPr lvl="0" algn="ctr"/>
            <a:r>
              <a:rPr lang="fr-FR" sz="2400" b="1" dirty="0">
                <a:solidFill>
                  <a:srgbClr val="7545A9"/>
                </a:solidFill>
                <a:latin typeface="Arial" pitchFamily="34" charset="0"/>
                <a:cs typeface="Arial" pitchFamily="34" charset="0"/>
              </a:rPr>
              <a:t>Information</a:t>
            </a:r>
          </a:p>
          <a:p>
            <a:pPr lvl="0" algn="ctr"/>
            <a:r>
              <a:rPr lang="fr-FR" sz="2400" b="1" dirty="0">
                <a:solidFill>
                  <a:srgbClr val="7545A9"/>
                </a:solidFill>
                <a:latin typeface="Arial" pitchFamily="34" charset="0"/>
                <a:cs typeface="Arial" pitchFamily="34" charset="0"/>
              </a:rPr>
              <a:t>Certification d’aptitude aux fonctions de formateur académique</a:t>
            </a:r>
          </a:p>
          <a:p>
            <a:pPr lvl="0" algn="ctr"/>
            <a:endParaRPr lang="fr-FR" sz="2400" b="1" dirty="0">
              <a:solidFill>
                <a:srgbClr val="7545A9"/>
              </a:solidFill>
              <a:latin typeface="Arial" pitchFamily="34" charset="0"/>
              <a:cs typeface="Arial" pitchFamily="34" charset="0"/>
            </a:endParaRPr>
          </a:p>
          <a:p>
            <a:pPr lvl="0" algn="ctr"/>
            <a:endParaRPr lang="fr-FR" sz="2400" b="1" dirty="0">
              <a:solidFill>
                <a:srgbClr val="7545A9"/>
              </a:solidFill>
              <a:latin typeface="Arial" pitchFamily="34" charset="0"/>
              <a:cs typeface="Arial" pitchFamily="34" charset="0"/>
            </a:endParaRPr>
          </a:p>
          <a:p>
            <a:pPr lvl="0" algn="ctr"/>
            <a:endParaRPr lang="fr-FR" sz="800" b="1" dirty="0">
              <a:solidFill>
                <a:srgbClr val="7545A9"/>
              </a:solidFill>
              <a:latin typeface="Arial" pitchFamily="34" charset="0"/>
              <a:cs typeface="Arial" pitchFamily="34" charset="0"/>
            </a:endParaRPr>
          </a:p>
          <a:p>
            <a:pPr lvl="0" algn="r"/>
            <a:r>
              <a:rPr lang="fr-FR" sz="1400" dirty="0">
                <a:solidFill>
                  <a:srgbClr val="7545A9"/>
                </a:solidFill>
                <a:latin typeface="Arial" pitchFamily="34" charset="0"/>
                <a:cs typeface="Arial" pitchFamily="34" charset="0"/>
              </a:rPr>
              <a:t> P. SIERRA-MORENO </a:t>
            </a:r>
            <a:r>
              <a:rPr lang="fr-FR" sz="1400" dirty="0">
                <a:solidFill>
                  <a:srgbClr val="7545A9"/>
                </a:solidFill>
                <a:latin typeface="Arial" pitchFamily="34" charset="0"/>
              </a:rPr>
              <a:t> </a:t>
            </a:r>
          </a:p>
          <a:p>
            <a:pPr lvl="0" algn="r"/>
            <a:r>
              <a:rPr lang="fr-FR" sz="1400" i="1" dirty="0">
                <a:solidFill>
                  <a:srgbClr val="7545A9"/>
                </a:solidFill>
                <a:latin typeface="Arial" pitchFamily="34" charset="0"/>
              </a:rPr>
              <a:t>Mars 2018</a:t>
            </a:r>
            <a:endParaRPr lang="fr-FR" sz="2000" i="1" dirty="0">
              <a:solidFill>
                <a:srgbClr val="FFFFFF"/>
              </a:solidFill>
              <a:latin typeface="Univers ExtendedP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0-#ppt_w/2"/>
                                          </p:val>
                                        </p:tav>
                                        <p:tav tm="100000">
                                          <p:val>
                                            <p:strVal val="#ppt_x"/>
                                          </p:val>
                                        </p:tav>
                                      </p:tavLst>
                                    </p:anim>
                                    <p:anim calcmode="lin" valueType="num">
                                      <p:cBhvr additive="base">
                                        <p:cTn id="13"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CAFFA – Les épreuves d’admission</a:t>
            </a:r>
          </a:p>
        </p:txBody>
      </p:sp>
      <p:graphicFrame>
        <p:nvGraphicFramePr>
          <p:cNvPr id="4" name="Espace réservé du contenu 3"/>
          <p:cNvGraphicFramePr>
            <a:graphicFrameLocks noGrp="1"/>
          </p:cNvGraphicFramePr>
          <p:nvPr>
            <p:ph idx="1"/>
          </p:nvPr>
        </p:nvGraphicFramePr>
        <p:xfrm>
          <a:off x="395536" y="2636912"/>
          <a:ext cx="8229600" cy="1483360"/>
        </p:xfrm>
        <a:graphic>
          <a:graphicData uri="http://schemas.openxmlformats.org/drawingml/2006/table">
            <a:tbl>
              <a:tblPr firstRow="1" bandRow="1">
                <a:tableStyleId>{21E4AEA4-8DFA-4A89-87EB-49C32662AFE0}</a:tableStyleId>
              </a:tblPr>
              <a:tblGrid>
                <a:gridCol w="8229600">
                  <a:extLst>
                    <a:ext uri="{9D8B030D-6E8A-4147-A177-3AD203B41FA5}">
                      <a16:colId xmlns:a16="http://schemas.microsoft.com/office/drawing/2014/main" xmlns="" val="20000"/>
                    </a:ext>
                  </a:extLst>
                </a:gridCol>
              </a:tblGrid>
              <a:tr h="370840">
                <a:tc>
                  <a:txBody>
                    <a:bodyPr/>
                    <a:lstStyle/>
                    <a:p>
                      <a:pPr lvl="1"/>
                      <a:r>
                        <a:rPr lang="fr-FR" sz="1800" kern="1200" dirty="0"/>
                        <a:t>Epreuve de pratique professionnelle suivie d’un entretien</a:t>
                      </a:r>
                      <a:endParaRPr lang="fr-FR" sz="1800" b="1" kern="1200" dirty="0">
                        <a:solidFill>
                          <a:schemeClr val="lt1"/>
                        </a:solidFill>
                        <a:latin typeface="+mn-lt"/>
                        <a:ea typeface="+mn-ea"/>
                        <a:cs typeface="+mn-cs"/>
                      </a:endParaRPr>
                    </a:p>
                  </a:txBody>
                  <a:tcPr>
                    <a:solidFill>
                      <a:schemeClr val="accent1"/>
                    </a:solidFill>
                  </a:tcPr>
                </a:tc>
                <a:extLst>
                  <a:ext uri="{0D108BD9-81ED-4DB2-BD59-A6C34878D82A}">
                    <a16:rowId xmlns:a16="http://schemas.microsoft.com/office/drawing/2014/main" xmlns="" val="10000"/>
                  </a:ext>
                </a:extLst>
              </a:tr>
              <a:tr h="370840">
                <a:tc>
                  <a:txBody>
                    <a:bodyPr/>
                    <a:lstStyle/>
                    <a:p>
                      <a:pPr lvl="2"/>
                      <a:r>
                        <a:rPr lang="fr-FR" sz="1800" kern="1200" dirty="0"/>
                        <a:t>1. L’analyse de pratique</a:t>
                      </a:r>
                      <a:endParaRPr lang="fr-FR" sz="1800" kern="1200" dirty="0">
                        <a:solidFill>
                          <a:schemeClr val="dk1"/>
                        </a:solidFill>
                        <a:latin typeface="+mn-lt"/>
                        <a:ea typeface="+mn-ea"/>
                        <a:cs typeface="+mn-cs"/>
                      </a:endParaRPr>
                    </a:p>
                  </a:txBody>
                  <a:tcPr marL="0" marR="0" marT="0" marB="0">
                    <a:solidFill>
                      <a:schemeClr val="accent2"/>
                    </a:solidFill>
                  </a:tcPr>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95"/>
                        </a:spcBef>
                        <a:spcAft>
                          <a:spcPts val="0"/>
                        </a:spcAft>
                      </a:pPr>
                      <a:r>
                        <a:rPr lang="fr-FR" sz="1800" dirty="0"/>
                        <a:t>ou</a:t>
                      </a:r>
                      <a:endParaRPr lang="fr-FR" sz="1800" dirty="0">
                        <a:latin typeface="+mn-lt"/>
                        <a:ea typeface="Times New Roman"/>
                      </a:endParaRPr>
                    </a:p>
                  </a:txBody>
                  <a:tcPr marL="0" marR="0" marT="0" marB="0"/>
                </a:tc>
                <a:extLst>
                  <a:ext uri="{0D108BD9-81ED-4DB2-BD59-A6C34878D82A}">
                    <a16:rowId xmlns:a16="http://schemas.microsoft.com/office/drawing/2014/main" xmlns="" val="10002"/>
                  </a:ext>
                </a:extLst>
              </a:tr>
              <a:tr h="370840">
                <a:tc>
                  <a:txBody>
                    <a:bodyPr/>
                    <a:lstStyle/>
                    <a:p>
                      <a:pPr lvl="2"/>
                      <a:r>
                        <a:rPr lang="fr-FR" sz="1800" kern="1200" dirty="0"/>
                        <a:t>2. L’animation d’une action de formation</a:t>
                      </a:r>
                      <a:endParaRPr lang="fr-FR" sz="1800" kern="1200" dirty="0">
                        <a:solidFill>
                          <a:schemeClr val="dk1"/>
                        </a:solidFill>
                        <a:latin typeface="+mn-lt"/>
                        <a:ea typeface="+mn-ea"/>
                        <a:cs typeface="+mn-cs"/>
                      </a:endParaRPr>
                    </a:p>
                  </a:txBody>
                  <a:tcPr marL="0" marR="0" marT="0" marB="0">
                    <a:solidFill>
                      <a:schemeClr val="accent4">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5" name="Tableau 4"/>
          <p:cNvGraphicFramePr>
            <a:graphicFrameLocks noGrp="1"/>
          </p:cNvGraphicFramePr>
          <p:nvPr/>
        </p:nvGraphicFramePr>
        <p:xfrm>
          <a:off x="395536" y="4797152"/>
          <a:ext cx="8136904" cy="370840"/>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370840">
                <a:tc>
                  <a:txBody>
                    <a:bodyPr/>
                    <a:lstStyle/>
                    <a:p>
                      <a:r>
                        <a:rPr lang="fr-FR" dirty="0"/>
                        <a:t>Le mémoire professionnel et sa soutenance</a:t>
                      </a:r>
                    </a:p>
                  </a:txBody>
                  <a:tcPr/>
                </a:tc>
                <a:extLst>
                  <a:ext uri="{0D108BD9-81ED-4DB2-BD59-A6C34878D82A}">
                    <a16:rowId xmlns:a16="http://schemas.microsoft.com/office/drawing/2014/main" xmlns="" val="10000"/>
                  </a:ext>
                </a:extLst>
              </a:tr>
            </a:tbl>
          </a:graphicData>
        </a:graphic>
      </p:graphicFrame>
      <p:sp>
        <p:nvSpPr>
          <p:cNvPr id="7" name="ZoneTexte 6"/>
          <p:cNvSpPr txBox="1"/>
          <p:nvPr/>
        </p:nvSpPr>
        <p:spPr>
          <a:xfrm>
            <a:off x="1115616" y="1772816"/>
            <a:ext cx="7128792" cy="461665"/>
          </a:xfrm>
          <a:prstGeom prst="rect">
            <a:avLst/>
          </a:prstGeom>
          <a:noFill/>
        </p:spPr>
        <p:txBody>
          <a:bodyPr wrap="square" rtlCol="0">
            <a:spAutoFit/>
          </a:bodyPr>
          <a:lstStyle/>
          <a:p>
            <a:r>
              <a:rPr lang="fr-FR" sz="2400" b="1" dirty="0">
                <a:latin typeface="+mn-lt"/>
              </a:rPr>
              <a:t>L'admission repose sur deux épreuves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274638"/>
            <a:ext cx="7524327" cy="1143000"/>
          </a:xfrm>
        </p:spPr>
        <p:txBody>
          <a:bodyPr/>
          <a:lstStyle/>
          <a:p>
            <a:r>
              <a:rPr lang="fr-FR" sz="2800" dirty="0"/>
              <a:t>CAFFA – L’épreuve de pratique professionnelle</a:t>
            </a:r>
          </a:p>
        </p:txBody>
      </p:sp>
      <p:graphicFrame>
        <p:nvGraphicFramePr>
          <p:cNvPr id="4" name="Espace réservé du contenu 3"/>
          <p:cNvGraphicFramePr>
            <a:graphicFrameLocks noGrp="1"/>
          </p:cNvGraphicFramePr>
          <p:nvPr>
            <p:ph idx="1"/>
          </p:nvPr>
        </p:nvGraphicFramePr>
        <p:xfrm>
          <a:off x="395536" y="1844824"/>
          <a:ext cx="8229600" cy="2225040"/>
        </p:xfrm>
        <a:graphic>
          <a:graphicData uri="http://schemas.openxmlformats.org/drawingml/2006/table">
            <a:tbl>
              <a:tblPr firstRow="1" bandRow="1">
                <a:tableStyleId>{21E4AEA4-8DFA-4A89-87EB-49C32662AFE0}</a:tableStyleId>
              </a:tblPr>
              <a:tblGrid>
                <a:gridCol w="8229600">
                  <a:extLst>
                    <a:ext uri="{9D8B030D-6E8A-4147-A177-3AD203B41FA5}">
                      <a16:colId xmlns:a16="http://schemas.microsoft.com/office/drawing/2014/main" xmlns="" val="20000"/>
                    </a:ext>
                  </a:extLst>
                </a:gridCol>
              </a:tblGrid>
              <a:tr h="370840">
                <a:tc>
                  <a:txBody>
                    <a:bodyPr/>
                    <a:lstStyle/>
                    <a:p>
                      <a:r>
                        <a:rPr lang="fr-FR" dirty="0"/>
                        <a:t>1. L’analyse de pratique – l’entretien du candidat avec le stagiaire</a:t>
                      </a:r>
                    </a:p>
                  </a:txBody>
                  <a:tcPr/>
                </a:tc>
                <a:extLst>
                  <a:ext uri="{0D108BD9-81ED-4DB2-BD59-A6C34878D82A}">
                    <a16:rowId xmlns:a16="http://schemas.microsoft.com/office/drawing/2014/main" xmlns="" val="10000"/>
                  </a:ext>
                </a:extLst>
              </a:tr>
              <a:tr h="370840">
                <a:tc>
                  <a:txBody>
                    <a:bodyPr/>
                    <a:lstStyle/>
                    <a:p>
                      <a:pPr marL="317500" eaLnBrk="0" hangingPunct="0">
                        <a:lnSpc>
                          <a:spcPct val="115000"/>
                        </a:lnSpc>
                        <a:spcBef>
                          <a:spcPts val="280"/>
                        </a:spcBef>
                        <a:spcAft>
                          <a:spcPts val="0"/>
                        </a:spcAft>
                      </a:pPr>
                      <a:r>
                        <a:rPr lang="fr-FR" sz="1800" spc="-5"/>
                        <a:t>Qualité</a:t>
                      </a:r>
                      <a:r>
                        <a:rPr lang="fr-FR" sz="1800" spc="-25"/>
                        <a:t> </a:t>
                      </a:r>
                      <a:r>
                        <a:rPr lang="fr-FR" sz="1800"/>
                        <a:t>de</a:t>
                      </a:r>
                      <a:r>
                        <a:rPr lang="fr-FR" sz="1800" spc="-25"/>
                        <a:t> </a:t>
                      </a:r>
                      <a:r>
                        <a:rPr lang="fr-FR" sz="1800" spc="-5"/>
                        <a:t>l’analyse</a:t>
                      </a:r>
                      <a:r>
                        <a:rPr lang="fr-FR" sz="1800" spc="-25"/>
                        <a:t> </a:t>
                      </a:r>
                      <a:r>
                        <a:rPr lang="fr-FR" sz="1800"/>
                        <a:t>de</a:t>
                      </a:r>
                      <a:r>
                        <a:rPr lang="fr-FR" sz="1800" spc="-25"/>
                        <a:t> </a:t>
                      </a:r>
                      <a:r>
                        <a:rPr lang="fr-FR" sz="1800" spc="-5"/>
                        <a:t>la</a:t>
                      </a:r>
                      <a:r>
                        <a:rPr lang="fr-FR" sz="1800" spc="-30"/>
                        <a:t> </a:t>
                      </a:r>
                      <a:r>
                        <a:rPr lang="fr-FR" sz="1800"/>
                        <a:t>séance</a:t>
                      </a:r>
                      <a:endParaRPr lang="fr-FR" sz="1800">
                        <a:latin typeface="+mn-lt"/>
                        <a:ea typeface="Times New Roman"/>
                      </a:endParaRPr>
                    </a:p>
                  </a:txBody>
                  <a:tcPr marL="0" marR="0" marT="0" marB="0"/>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80"/>
                        </a:spcBef>
                        <a:spcAft>
                          <a:spcPts val="0"/>
                        </a:spcAft>
                      </a:pPr>
                      <a:r>
                        <a:rPr lang="fr-FR" sz="1800"/>
                        <a:t>Dialogue</a:t>
                      </a:r>
                      <a:r>
                        <a:rPr lang="fr-FR" sz="1800" spc="-90"/>
                        <a:t> </a:t>
                      </a:r>
                      <a:r>
                        <a:rPr lang="fr-FR" sz="1800"/>
                        <a:t>constructif</a:t>
                      </a:r>
                      <a:endParaRPr lang="fr-FR" sz="1800">
                        <a:latin typeface="+mn-lt"/>
                        <a:ea typeface="Times New Roman"/>
                      </a:endParaRPr>
                    </a:p>
                  </a:txBody>
                  <a:tcPr marL="0" marR="0" marT="0" marB="0"/>
                </a:tc>
                <a:extLst>
                  <a:ext uri="{0D108BD9-81ED-4DB2-BD59-A6C34878D82A}">
                    <a16:rowId xmlns:a16="http://schemas.microsoft.com/office/drawing/2014/main" xmlns="" val="10002"/>
                  </a:ext>
                </a:extLst>
              </a:tr>
              <a:tr h="370840">
                <a:tc>
                  <a:txBody>
                    <a:bodyPr/>
                    <a:lstStyle/>
                    <a:p>
                      <a:pPr marL="317500" eaLnBrk="0" hangingPunct="0">
                        <a:lnSpc>
                          <a:spcPct val="115000"/>
                        </a:lnSpc>
                        <a:spcBef>
                          <a:spcPts val="280"/>
                        </a:spcBef>
                        <a:spcAft>
                          <a:spcPts val="0"/>
                        </a:spcAft>
                      </a:pPr>
                      <a:r>
                        <a:rPr lang="fr-FR" sz="1800"/>
                        <a:t>Remarques</a:t>
                      </a:r>
                      <a:r>
                        <a:rPr lang="fr-FR" sz="1800" spc="-115"/>
                        <a:t> </a:t>
                      </a:r>
                      <a:r>
                        <a:rPr lang="fr-FR" sz="1800" spc="-5"/>
                        <a:t>hiérarchisées</a:t>
                      </a:r>
                      <a:endParaRPr lang="fr-FR" sz="1800">
                        <a:latin typeface="+mn-lt"/>
                        <a:ea typeface="Times New Roman"/>
                      </a:endParaRPr>
                    </a:p>
                  </a:txBody>
                  <a:tcPr marL="0" marR="0" marT="0" marB="0"/>
                </a:tc>
                <a:extLst>
                  <a:ext uri="{0D108BD9-81ED-4DB2-BD59-A6C34878D82A}">
                    <a16:rowId xmlns:a16="http://schemas.microsoft.com/office/drawing/2014/main" xmlns="" val="10003"/>
                  </a:ext>
                </a:extLst>
              </a:tr>
              <a:tr h="370840">
                <a:tc>
                  <a:txBody>
                    <a:bodyPr/>
                    <a:lstStyle/>
                    <a:p>
                      <a:pPr marL="317500" eaLnBrk="0" hangingPunct="0">
                        <a:lnSpc>
                          <a:spcPct val="115000"/>
                        </a:lnSpc>
                        <a:spcBef>
                          <a:spcPts val="280"/>
                        </a:spcBef>
                        <a:spcAft>
                          <a:spcPts val="0"/>
                        </a:spcAft>
                      </a:pPr>
                      <a:r>
                        <a:rPr lang="fr-FR" sz="1800" spc="-5"/>
                        <a:t>Conseils</a:t>
                      </a:r>
                      <a:r>
                        <a:rPr lang="fr-FR" sz="1800" spc="-50"/>
                        <a:t> </a:t>
                      </a:r>
                      <a:r>
                        <a:rPr lang="fr-FR" sz="1800"/>
                        <a:t>pertinents</a:t>
                      </a:r>
                      <a:r>
                        <a:rPr lang="fr-FR" sz="1800" spc="-50"/>
                        <a:t> </a:t>
                      </a:r>
                      <a:r>
                        <a:rPr lang="fr-FR" sz="1800"/>
                        <a:t>et</a:t>
                      </a:r>
                      <a:r>
                        <a:rPr lang="fr-FR" sz="1800" spc="-45"/>
                        <a:t> </a:t>
                      </a:r>
                      <a:r>
                        <a:rPr lang="fr-FR" sz="1800"/>
                        <a:t>opérationnels</a:t>
                      </a:r>
                      <a:endParaRPr lang="fr-FR" sz="1800">
                        <a:latin typeface="+mn-lt"/>
                        <a:ea typeface="Times New Roman"/>
                      </a:endParaRPr>
                    </a:p>
                  </a:txBody>
                  <a:tcPr marL="0" marR="0" marT="0" marB="0"/>
                </a:tc>
                <a:extLst>
                  <a:ext uri="{0D108BD9-81ED-4DB2-BD59-A6C34878D82A}">
                    <a16:rowId xmlns:a16="http://schemas.microsoft.com/office/drawing/2014/main" xmlns="" val="10004"/>
                  </a:ext>
                </a:extLst>
              </a:tr>
              <a:tr h="370840">
                <a:tc>
                  <a:txBody>
                    <a:bodyPr/>
                    <a:lstStyle/>
                    <a:p>
                      <a:pPr marL="317500" marR="419735" eaLnBrk="0" hangingPunct="0">
                        <a:lnSpc>
                          <a:spcPct val="115000"/>
                        </a:lnSpc>
                        <a:spcBef>
                          <a:spcPts val="280"/>
                        </a:spcBef>
                        <a:spcAft>
                          <a:spcPts val="0"/>
                        </a:spcAft>
                      </a:pPr>
                      <a:r>
                        <a:rPr lang="fr-FR" sz="1800" spc="-5" dirty="0"/>
                        <a:t>Pertinence</a:t>
                      </a:r>
                      <a:r>
                        <a:rPr lang="fr-FR" sz="1800" spc="-30" dirty="0"/>
                        <a:t> </a:t>
                      </a:r>
                      <a:r>
                        <a:rPr lang="fr-FR" sz="1800" spc="-5" dirty="0"/>
                        <a:t>des</a:t>
                      </a:r>
                      <a:r>
                        <a:rPr lang="fr-FR" sz="1800" spc="-25" dirty="0"/>
                        <a:t> </a:t>
                      </a:r>
                      <a:r>
                        <a:rPr lang="fr-FR" sz="1800" dirty="0"/>
                        <a:t>pistes</a:t>
                      </a:r>
                      <a:r>
                        <a:rPr lang="fr-FR" sz="1800" spc="-35" dirty="0"/>
                        <a:t> </a:t>
                      </a:r>
                      <a:r>
                        <a:rPr lang="fr-FR" sz="1800" dirty="0"/>
                        <a:t>de</a:t>
                      </a:r>
                      <a:r>
                        <a:rPr lang="fr-FR" sz="1800" spc="-35" dirty="0"/>
                        <a:t> </a:t>
                      </a:r>
                      <a:r>
                        <a:rPr lang="fr-FR" sz="1800" dirty="0"/>
                        <a:t>réflexion</a:t>
                      </a:r>
                      <a:r>
                        <a:rPr lang="fr-FR" sz="1800" spc="-35" dirty="0"/>
                        <a:t> </a:t>
                      </a:r>
                      <a:r>
                        <a:rPr lang="fr-FR" sz="1800" dirty="0"/>
                        <a:t>et</a:t>
                      </a:r>
                      <a:r>
                        <a:rPr lang="fr-FR" sz="1800" spc="-30" dirty="0"/>
                        <a:t> </a:t>
                      </a:r>
                      <a:r>
                        <a:rPr lang="fr-FR" sz="1800" dirty="0"/>
                        <a:t>du</a:t>
                      </a:r>
                      <a:r>
                        <a:rPr lang="fr-FR" sz="1800" spc="-25" dirty="0"/>
                        <a:t> </a:t>
                      </a:r>
                      <a:r>
                        <a:rPr lang="fr-FR" sz="1800" dirty="0"/>
                        <a:t>prolongement</a:t>
                      </a:r>
                      <a:r>
                        <a:rPr lang="fr-FR" sz="1800" spc="-40" dirty="0"/>
                        <a:t> </a:t>
                      </a:r>
                      <a:r>
                        <a:rPr lang="fr-FR" sz="1800" spc="-5" dirty="0"/>
                        <a:t>possible</a:t>
                      </a:r>
                      <a:r>
                        <a:rPr lang="fr-FR" sz="1800" spc="280" dirty="0"/>
                        <a:t> </a:t>
                      </a:r>
                      <a:r>
                        <a:rPr lang="fr-FR" sz="1800" dirty="0"/>
                        <a:t>proposé</a:t>
                      </a:r>
                      <a:endParaRPr lang="fr-FR" sz="1800" dirty="0">
                        <a:latin typeface="+mn-lt"/>
                        <a:ea typeface="Times New Roman"/>
                      </a:endParaRPr>
                    </a:p>
                  </a:txBody>
                  <a:tcPr marL="0" marR="0" marT="0" marB="0"/>
                </a:tc>
                <a:extLst>
                  <a:ext uri="{0D108BD9-81ED-4DB2-BD59-A6C34878D82A}">
                    <a16:rowId xmlns:a16="http://schemas.microsoft.com/office/drawing/2014/main" xmlns="" val="10005"/>
                  </a:ext>
                </a:extLst>
              </a:tr>
            </a:tbl>
          </a:graphicData>
        </a:graphic>
      </p:graphicFrame>
      <p:graphicFrame>
        <p:nvGraphicFramePr>
          <p:cNvPr id="5" name="Tableau 4"/>
          <p:cNvGraphicFramePr>
            <a:graphicFrameLocks noGrp="1"/>
          </p:cNvGraphicFramePr>
          <p:nvPr/>
        </p:nvGraphicFramePr>
        <p:xfrm>
          <a:off x="467544" y="4293096"/>
          <a:ext cx="8136904" cy="1854200"/>
        </p:xfrm>
        <a:graphic>
          <a:graphicData uri="http://schemas.openxmlformats.org/drawingml/2006/table">
            <a:tbl>
              <a:tblPr firstRow="1" bandRow="1">
                <a:tableStyleId>{21E4AEA4-8DFA-4A89-87EB-49C32662AFE0}</a:tableStyleId>
              </a:tblPr>
              <a:tblGrid>
                <a:gridCol w="8136904">
                  <a:extLst>
                    <a:ext uri="{9D8B030D-6E8A-4147-A177-3AD203B41FA5}">
                      <a16:colId xmlns:a16="http://schemas.microsoft.com/office/drawing/2014/main" xmlns="" val="20000"/>
                    </a:ext>
                  </a:extLst>
                </a:gridCol>
              </a:tblGrid>
              <a:tr h="370840">
                <a:tc>
                  <a:txBody>
                    <a:bodyPr/>
                    <a:lstStyle/>
                    <a:p>
                      <a:r>
                        <a:rPr lang="fr-FR" dirty="0"/>
                        <a:t>L’entretien du candidat avec le jury</a:t>
                      </a:r>
                    </a:p>
                  </a:txBody>
                  <a:tcPr/>
                </a:tc>
                <a:extLst>
                  <a:ext uri="{0D108BD9-81ED-4DB2-BD59-A6C34878D82A}">
                    <a16:rowId xmlns:a16="http://schemas.microsoft.com/office/drawing/2014/main" xmlns="" val="10000"/>
                  </a:ext>
                </a:extLst>
              </a:tr>
              <a:tr h="370840">
                <a:tc>
                  <a:txBody>
                    <a:bodyPr/>
                    <a:lstStyle/>
                    <a:p>
                      <a:pPr marL="317500" eaLnBrk="0" hangingPunct="0">
                        <a:lnSpc>
                          <a:spcPct val="115000"/>
                        </a:lnSpc>
                        <a:spcBef>
                          <a:spcPts val="280"/>
                        </a:spcBef>
                        <a:spcAft>
                          <a:spcPts val="0"/>
                        </a:spcAft>
                      </a:pPr>
                      <a:r>
                        <a:rPr lang="fr-FR" sz="1800" spc="-5"/>
                        <a:t>Analyse</a:t>
                      </a:r>
                      <a:r>
                        <a:rPr lang="fr-FR" sz="1800" spc="-30"/>
                        <a:t> </a:t>
                      </a:r>
                      <a:r>
                        <a:rPr lang="fr-FR" sz="1800"/>
                        <a:t>distanciée</a:t>
                      </a:r>
                      <a:r>
                        <a:rPr lang="fr-FR" sz="1800" spc="-40"/>
                        <a:t> </a:t>
                      </a:r>
                      <a:r>
                        <a:rPr lang="fr-FR" sz="1800"/>
                        <a:t>de</a:t>
                      </a:r>
                      <a:r>
                        <a:rPr lang="fr-FR" sz="1800" spc="-40"/>
                        <a:t> </a:t>
                      </a:r>
                      <a:r>
                        <a:rPr lang="fr-FR" sz="1800"/>
                        <a:t>l’entretien</a:t>
                      </a:r>
                      <a:r>
                        <a:rPr lang="fr-FR" sz="1800" spc="-35"/>
                        <a:t> </a:t>
                      </a:r>
                      <a:r>
                        <a:rPr lang="fr-FR" sz="1800" spc="-5"/>
                        <a:t>avec</a:t>
                      </a:r>
                      <a:r>
                        <a:rPr lang="fr-FR" sz="1800" spc="-25"/>
                        <a:t> </a:t>
                      </a:r>
                      <a:r>
                        <a:rPr lang="fr-FR" sz="1800" spc="-5"/>
                        <a:t>le</a:t>
                      </a:r>
                      <a:r>
                        <a:rPr lang="fr-FR" sz="1800" spc="-40"/>
                        <a:t> </a:t>
                      </a:r>
                      <a:r>
                        <a:rPr lang="fr-FR" sz="1800" spc="-5"/>
                        <a:t>stagiaire</a:t>
                      </a:r>
                      <a:endParaRPr lang="fr-FR" sz="1800">
                        <a:latin typeface="+mn-lt"/>
                        <a:ea typeface="Times New Roman"/>
                      </a:endParaRPr>
                    </a:p>
                  </a:txBody>
                  <a:tcPr marL="0" marR="0" marT="0" marB="0"/>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80"/>
                        </a:spcBef>
                        <a:spcAft>
                          <a:spcPts val="0"/>
                        </a:spcAft>
                      </a:pPr>
                      <a:r>
                        <a:rPr lang="fr-FR" sz="1800" spc="-5" dirty="0"/>
                        <a:t>Justification</a:t>
                      </a:r>
                      <a:r>
                        <a:rPr lang="fr-FR" sz="1800" spc="-40" dirty="0"/>
                        <a:t> </a:t>
                      </a:r>
                      <a:r>
                        <a:rPr lang="fr-FR" sz="1800" spc="-5" dirty="0"/>
                        <a:t>des</a:t>
                      </a:r>
                      <a:r>
                        <a:rPr lang="fr-FR" sz="1800" spc="-40" dirty="0"/>
                        <a:t> </a:t>
                      </a:r>
                      <a:r>
                        <a:rPr lang="fr-FR" sz="1800" dirty="0"/>
                        <a:t>choix</a:t>
                      </a:r>
                      <a:r>
                        <a:rPr lang="fr-FR" sz="1800" spc="-40" dirty="0"/>
                        <a:t> </a:t>
                      </a:r>
                      <a:r>
                        <a:rPr lang="fr-FR" sz="1800" dirty="0"/>
                        <a:t>opérés</a:t>
                      </a:r>
                      <a:endParaRPr lang="fr-FR" sz="1800" dirty="0">
                        <a:latin typeface="+mn-lt"/>
                        <a:ea typeface="Times New Roman"/>
                      </a:endParaRPr>
                    </a:p>
                  </a:txBody>
                  <a:tcPr marL="0" marR="0" marT="0" marB="0"/>
                </a:tc>
                <a:extLst>
                  <a:ext uri="{0D108BD9-81ED-4DB2-BD59-A6C34878D82A}">
                    <a16:rowId xmlns:a16="http://schemas.microsoft.com/office/drawing/2014/main" xmlns="" val="10002"/>
                  </a:ext>
                </a:extLst>
              </a:tr>
              <a:tr h="370840">
                <a:tc>
                  <a:txBody>
                    <a:bodyPr/>
                    <a:lstStyle/>
                    <a:p>
                      <a:pPr marL="317500" eaLnBrk="0" hangingPunct="0">
                        <a:lnSpc>
                          <a:spcPct val="115000"/>
                        </a:lnSpc>
                        <a:spcBef>
                          <a:spcPts val="280"/>
                        </a:spcBef>
                        <a:spcAft>
                          <a:spcPts val="0"/>
                        </a:spcAft>
                      </a:pPr>
                      <a:r>
                        <a:rPr lang="fr-FR" sz="1800"/>
                        <a:t>Écoute,</a:t>
                      </a:r>
                      <a:r>
                        <a:rPr lang="fr-FR" sz="1800" spc="-40"/>
                        <a:t> </a:t>
                      </a:r>
                      <a:r>
                        <a:rPr lang="fr-FR" sz="1800" spc="-5"/>
                        <a:t>sens</a:t>
                      </a:r>
                      <a:r>
                        <a:rPr lang="fr-FR" sz="1800" spc="-30"/>
                        <a:t> </a:t>
                      </a:r>
                      <a:r>
                        <a:rPr lang="fr-FR" sz="1800"/>
                        <a:t>du</a:t>
                      </a:r>
                      <a:r>
                        <a:rPr lang="fr-FR" sz="1800" spc="-35"/>
                        <a:t> </a:t>
                      </a:r>
                      <a:r>
                        <a:rPr lang="fr-FR" sz="1800"/>
                        <a:t>dialogue</a:t>
                      </a:r>
                      <a:r>
                        <a:rPr lang="fr-FR" sz="1800" spc="-35"/>
                        <a:t> </a:t>
                      </a:r>
                      <a:r>
                        <a:rPr lang="fr-FR" sz="1800"/>
                        <a:t>et</a:t>
                      </a:r>
                      <a:r>
                        <a:rPr lang="fr-FR" sz="1800" spc="-40"/>
                        <a:t> </a:t>
                      </a:r>
                      <a:r>
                        <a:rPr lang="fr-FR" sz="1800" spc="-5"/>
                        <a:t>de</a:t>
                      </a:r>
                      <a:r>
                        <a:rPr lang="fr-FR" sz="1800" spc="-25"/>
                        <a:t> </a:t>
                      </a:r>
                      <a:r>
                        <a:rPr lang="fr-FR" sz="1800" spc="-5"/>
                        <a:t>la</a:t>
                      </a:r>
                      <a:r>
                        <a:rPr lang="fr-FR" sz="1800" spc="-35"/>
                        <a:t> </a:t>
                      </a:r>
                      <a:r>
                        <a:rPr lang="fr-FR" sz="1800"/>
                        <a:t>controverse</a:t>
                      </a:r>
                      <a:r>
                        <a:rPr lang="fr-FR" sz="1800" spc="-40"/>
                        <a:t> </a:t>
                      </a:r>
                      <a:r>
                        <a:rPr lang="fr-FR" sz="1800"/>
                        <a:t>professionnelle</a:t>
                      </a:r>
                      <a:endParaRPr lang="fr-FR" sz="1800">
                        <a:latin typeface="+mn-lt"/>
                        <a:ea typeface="Times New Roman"/>
                      </a:endParaRPr>
                    </a:p>
                  </a:txBody>
                  <a:tcPr marL="0" marR="0" marT="0" marB="0"/>
                </a:tc>
                <a:extLst>
                  <a:ext uri="{0D108BD9-81ED-4DB2-BD59-A6C34878D82A}">
                    <a16:rowId xmlns:a16="http://schemas.microsoft.com/office/drawing/2014/main" xmlns="" val="10003"/>
                  </a:ext>
                </a:extLst>
              </a:tr>
              <a:tr h="370840">
                <a:tc>
                  <a:txBody>
                    <a:bodyPr/>
                    <a:lstStyle/>
                    <a:p>
                      <a:pPr marL="317500" eaLnBrk="0" hangingPunct="0">
                        <a:lnSpc>
                          <a:spcPct val="115000"/>
                        </a:lnSpc>
                        <a:spcBef>
                          <a:spcPts val="280"/>
                        </a:spcBef>
                        <a:spcAft>
                          <a:spcPts val="0"/>
                        </a:spcAft>
                      </a:pPr>
                      <a:r>
                        <a:rPr lang="fr-FR" sz="1800" dirty="0"/>
                        <a:t>Reconstruction</a:t>
                      </a:r>
                      <a:r>
                        <a:rPr lang="fr-FR" sz="1800" spc="-45" dirty="0"/>
                        <a:t> </a:t>
                      </a:r>
                      <a:r>
                        <a:rPr lang="fr-FR" sz="1800" dirty="0"/>
                        <a:t>de</a:t>
                      </a:r>
                      <a:r>
                        <a:rPr lang="fr-FR" sz="1800" spc="-40" dirty="0"/>
                        <a:t> </a:t>
                      </a:r>
                      <a:r>
                        <a:rPr lang="fr-FR" sz="1800" dirty="0"/>
                        <a:t>l’entretien</a:t>
                      </a:r>
                      <a:r>
                        <a:rPr lang="fr-FR" sz="1800" spc="-45" dirty="0"/>
                        <a:t> </a:t>
                      </a:r>
                      <a:r>
                        <a:rPr lang="fr-FR" sz="1800" spc="-5" dirty="0"/>
                        <a:t>avec</a:t>
                      </a:r>
                      <a:r>
                        <a:rPr lang="fr-FR" sz="1800" spc="-40" dirty="0"/>
                        <a:t> </a:t>
                      </a:r>
                      <a:r>
                        <a:rPr lang="fr-FR" sz="1800" dirty="0"/>
                        <a:t>le</a:t>
                      </a:r>
                      <a:r>
                        <a:rPr lang="fr-FR" sz="1800" spc="-40" dirty="0"/>
                        <a:t> </a:t>
                      </a:r>
                      <a:r>
                        <a:rPr lang="fr-FR" sz="1800" dirty="0"/>
                        <a:t>stagiaire</a:t>
                      </a:r>
                      <a:endParaRPr lang="fr-FR" sz="1800" dirty="0">
                        <a:latin typeface="+mn-lt"/>
                        <a:ea typeface="Times New Roman"/>
                      </a:endParaRPr>
                    </a:p>
                  </a:txBody>
                  <a:tcPr marL="0" marR="0" marT="0" marB="0"/>
                </a:tc>
                <a:extLst>
                  <a:ext uri="{0D108BD9-81ED-4DB2-BD59-A6C34878D82A}">
                    <a16:rowId xmlns:a16="http://schemas.microsoft.com/office/drawing/2014/main" xmlns="" val="10004"/>
                  </a:ext>
                </a:extLst>
              </a:tr>
            </a:tbl>
          </a:graphicData>
        </a:graphic>
      </p:graphicFrame>
      <p:sp>
        <p:nvSpPr>
          <p:cNvPr id="7" name="ZoneTexte 6"/>
          <p:cNvSpPr txBox="1"/>
          <p:nvPr/>
        </p:nvSpPr>
        <p:spPr>
          <a:xfrm>
            <a:off x="1331640" y="1052737"/>
            <a:ext cx="7128792" cy="646331"/>
          </a:xfrm>
          <a:prstGeom prst="rect">
            <a:avLst/>
          </a:prstGeom>
          <a:noFill/>
        </p:spPr>
        <p:txBody>
          <a:bodyPr wrap="square" rtlCol="0">
            <a:spAutoFit/>
          </a:bodyPr>
          <a:lstStyle/>
          <a:p>
            <a:r>
              <a:rPr lang="fr-FR" dirty="0"/>
              <a:t>Quatre niveaux  d’évaluation sont fixés pour chaque critère observable :</a:t>
            </a:r>
          </a:p>
          <a:p>
            <a:r>
              <a:rPr lang="fr-FR" dirty="0"/>
              <a:t>1 - Très insuffisant, 2 – Insuffisant, 3 – Satisfaisant, 4 - Très satisfaisant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274638"/>
            <a:ext cx="7524327" cy="1143000"/>
          </a:xfrm>
        </p:spPr>
        <p:txBody>
          <a:bodyPr/>
          <a:lstStyle/>
          <a:p>
            <a:r>
              <a:rPr lang="fr-FR" sz="2400" dirty="0"/>
              <a:t>CAFFA – Le mémoire professionnel et sa soutenance</a:t>
            </a:r>
          </a:p>
        </p:txBody>
      </p:sp>
      <p:graphicFrame>
        <p:nvGraphicFramePr>
          <p:cNvPr id="4" name="Espace réservé du contenu 3"/>
          <p:cNvGraphicFramePr>
            <a:graphicFrameLocks noGrp="1"/>
          </p:cNvGraphicFramePr>
          <p:nvPr>
            <p:ph idx="1"/>
          </p:nvPr>
        </p:nvGraphicFramePr>
        <p:xfrm>
          <a:off x="395536" y="1844824"/>
          <a:ext cx="8229600" cy="22250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fr-FR" dirty="0"/>
                        <a:t>Le mémoire</a:t>
                      </a:r>
                    </a:p>
                  </a:txBody>
                  <a:tcPr/>
                </a:tc>
                <a:extLst>
                  <a:ext uri="{0D108BD9-81ED-4DB2-BD59-A6C34878D82A}">
                    <a16:rowId xmlns:a16="http://schemas.microsoft.com/office/drawing/2014/main" xmlns="" val="10000"/>
                  </a:ext>
                </a:extLst>
              </a:tr>
              <a:tr h="370840">
                <a:tc>
                  <a:txBody>
                    <a:bodyPr/>
                    <a:lstStyle/>
                    <a:p>
                      <a:pPr marL="317500" eaLnBrk="0" hangingPunct="0">
                        <a:lnSpc>
                          <a:spcPct val="115000"/>
                        </a:lnSpc>
                        <a:spcBef>
                          <a:spcPts val="290"/>
                        </a:spcBef>
                        <a:spcAft>
                          <a:spcPts val="0"/>
                        </a:spcAft>
                      </a:pPr>
                      <a:r>
                        <a:rPr lang="fr-FR" sz="1800" spc="-5"/>
                        <a:t>Qualité</a:t>
                      </a:r>
                      <a:r>
                        <a:rPr lang="fr-FR" sz="1800" spc="-40"/>
                        <a:t> </a:t>
                      </a:r>
                      <a:r>
                        <a:rPr lang="fr-FR" sz="1800"/>
                        <a:t>du</a:t>
                      </a:r>
                      <a:r>
                        <a:rPr lang="fr-FR" sz="1800" spc="-40"/>
                        <a:t> </a:t>
                      </a:r>
                      <a:r>
                        <a:rPr lang="fr-FR" sz="1800"/>
                        <a:t>questionnement</a:t>
                      </a:r>
                      <a:r>
                        <a:rPr lang="fr-FR" sz="1800" spc="-45"/>
                        <a:t> </a:t>
                      </a:r>
                      <a:r>
                        <a:rPr lang="fr-FR" sz="1800" spc="-5"/>
                        <a:t>et</a:t>
                      </a:r>
                      <a:r>
                        <a:rPr lang="fr-FR" sz="1800" spc="-45"/>
                        <a:t> </a:t>
                      </a:r>
                      <a:r>
                        <a:rPr lang="fr-FR" sz="1800" spc="-5"/>
                        <a:t>des</a:t>
                      </a:r>
                      <a:r>
                        <a:rPr lang="fr-FR" sz="1800" spc="-35"/>
                        <a:t> </a:t>
                      </a:r>
                      <a:r>
                        <a:rPr lang="fr-FR" sz="1800" spc="-5"/>
                        <a:t>hypothèses</a:t>
                      </a:r>
                      <a:r>
                        <a:rPr lang="fr-FR" sz="1800" spc="-40"/>
                        <a:t> </a:t>
                      </a:r>
                      <a:r>
                        <a:rPr lang="fr-FR" sz="1800"/>
                        <a:t>envisagées</a:t>
                      </a:r>
                      <a:endParaRPr lang="fr-FR" sz="1800">
                        <a:latin typeface="+mn-lt"/>
                        <a:ea typeface="Times New Roman"/>
                      </a:endParaRPr>
                    </a:p>
                  </a:txBody>
                  <a:tcPr marL="0" marR="0" marT="0" marB="0"/>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95"/>
                        </a:spcBef>
                        <a:spcAft>
                          <a:spcPts val="0"/>
                        </a:spcAft>
                      </a:pPr>
                      <a:r>
                        <a:rPr lang="fr-FR" sz="1800" spc="-5"/>
                        <a:t>Qualité</a:t>
                      </a:r>
                      <a:r>
                        <a:rPr lang="fr-FR" sz="1800" spc="-45"/>
                        <a:t> </a:t>
                      </a:r>
                      <a:r>
                        <a:rPr lang="fr-FR" sz="1800"/>
                        <a:t>formelle</a:t>
                      </a:r>
                      <a:r>
                        <a:rPr lang="fr-FR" sz="1800" spc="-45"/>
                        <a:t> </a:t>
                      </a:r>
                      <a:r>
                        <a:rPr lang="fr-FR" sz="1800" spc="-5"/>
                        <a:t>du</a:t>
                      </a:r>
                      <a:r>
                        <a:rPr lang="fr-FR" sz="1800" spc="-30"/>
                        <a:t> </a:t>
                      </a:r>
                      <a:r>
                        <a:rPr lang="fr-FR" sz="1800"/>
                        <a:t>mémoire</a:t>
                      </a:r>
                      <a:endParaRPr lang="fr-FR" sz="1800">
                        <a:latin typeface="+mn-lt"/>
                        <a:ea typeface="Times New Roman"/>
                      </a:endParaRPr>
                    </a:p>
                  </a:txBody>
                  <a:tcPr marL="0" marR="0" marT="0" marB="0"/>
                </a:tc>
                <a:extLst>
                  <a:ext uri="{0D108BD9-81ED-4DB2-BD59-A6C34878D82A}">
                    <a16:rowId xmlns:a16="http://schemas.microsoft.com/office/drawing/2014/main" xmlns="" val="10002"/>
                  </a:ext>
                </a:extLst>
              </a:tr>
              <a:tr h="370840">
                <a:tc>
                  <a:txBody>
                    <a:bodyPr/>
                    <a:lstStyle/>
                    <a:p>
                      <a:pPr marL="317500" marR="429260" eaLnBrk="0" hangingPunct="0">
                        <a:lnSpc>
                          <a:spcPct val="115000"/>
                        </a:lnSpc>
                        <a:spcBef>
                          <a:spcPts val="290"/>
                        </a:spcBef>
                        <a:spcAft>
                          <a:spcPts val="0"/>
                        </a:spcAft>
                      </a:pPr>
                      <a:r>
                        <a:rPr lang="fr-FR" sz="1800" spc="-5" dirty="0"/>
                        <a:t>Méthodologie</a:t>
                      </a:r>
                      <a:r>
                        <a:rPr lang="fr-FR" sz="1800" spc="-35" dirty="0"/>
                        <a:t> </a:t>
                      </a:r>
                      <a:r>
                        <a:rPr lang="fr-FR" sz="1800" dirty="0"/>
                        <a:t>précise</a:t>
                      </a:r>
                      <a:r>
                        <a:rPr lang="fr-FR" sz="1800" spc="-35" dirty="0"/>
                        <a:t> </a:t>
                      </a:r>
                      <a:r>
                        <a:rPr lang="fr-FR" sz="1800" dirty="0"/>
                        <a:t>et</a:t>
                      </a:r>
                      <a:r>
                        <a:rPr lang="fr-FR" sz="1800" spc="-40" dirty="0"/>
                        <a:t> </a:t>
                      </a:r>
                      <a:r>
                        <a:rPr lang="fr-FR" sz="1800" dirty="0"/>
                        <a:t>rigoureuse,</a:t>
                      </a:r>
                      <a:r>
                        <a:rPr lang="fr-FR" sz="1800" spc="-30" dirty="0"/>
                        <a:t> </a:t>
                      </a:r>
                      <a:r>
                        <a:rPr lang="fr-FR" sz="1800" dirty="0"/>
                        <a:t>étayée</a:t>
                      </a:r>
                      <a:r>
                        <a:rPr lang="fr-FR" sz="1800" spc="-45" dirty="0"/>
                        <a:t> </a:t>
                      </a:r>
                      <a:r>
                        <a:rPr lang="fr-FR" sz="1800" dirty="0"/>
                        <a:t>par</a:t>
                      </a:r>
                      <a:r>
                        <a:rPr lang="fr-FR" sz="1800" spc="-40" dirty="0"/>
                        <a:t> </a:t>
                      </a:r>
                      <a:r>
                        <a:rPr lang="fr-FR" sz="1800" dirty="0"/>
                        <a:t>des</a:t>
                      </a:r>
                      <a:r>
                        <a:rPr lang="fr-FR" sz="1800" spc="-35" dirty="0"/>
                        <a:t> </a:t>
                      </a:r>
                      <a:r>
                        <a:rPr lang="fr-FR" sz="1800" dirty="0"/>
                        <a:t>références</a:t>
                      </a:r>
                      <a:r>
                        <a:rPr lang="fr-FR" sz="1800" spc="140" dirty="0"/>
                        <a:t> </a:t>
                      </a:r>
                      <a:r>
                        <a:rPr lang="fr-FR" sz="1800" dirty="0"/>
                        <a:t>théoriques</a:t>
                      </a:r>
                      <a:endParaRPr lang="fr-FR" sz="1800" dirty="0">
                        <a:latin typeface="+mn-lt"/>
                        <a:ea typeface="Times New Roman"/>
                      </a:endParaRPr>
                    </a:p>
                  </a:txBody>
                  <a:tcPr marL="0" marR="0" marT="0" marB="0"/>
                </a:tc>
                <a:extLst>
                  <a:ext uri="{0D108BD9-81ED-4DB2-BD59-A6C34878D82A}">
                    <a16:rowId xmlns:a16="http://schemas.microsoft.com/office/drawing/2014/main" xmlns="" val="10003"/>
                  </a:ext>
                </a:extLst>
              </a:tr>
              <a:tr h="370840">
                <a:tc>
                  <a:txBody>
                    <a:bodyPr/>
                    <a:lstStyle/>
                    <a:p>
                      <a:pPr marL="317500" eaLnBrk="0" hangingPunct="0">
                        <a:lnSpc>
                          <a:spcPct val="115000"/>
                        </a:lnSpc>
                        <a:spcBef>
                          <a:spcPts val="280"/>
                        </a:spcBef>
                        <a:spcAft>
                          <a:spcPts val="0"/>
                        </a:spcAft>
                      </a:pPr>
                      <a:r>
                        <a:rPr lang="fr-FR" sz="1800" spc="-5"/>
                        <a:t>Intérêt</a:t>
                      </a:r>
                      <a:r>
                        <a:rPr lang="fr-FR" sz="1800" spc="-40"/>
                        <a:t> </a:t>
                      </a:r>
                      <a:r>
                        <a:rPr lang="fr-FR" sz="1800"/>
                        <a:t>du</a:t>
                      </a:r>
                      <a:r>
                        <a:rPr lang="fr-FR" sz="1800" spc="-45"/>
                        <a:t> </a:t>
                      </a:r>
                      <a:r>
                        <a:rPr lang="fr-FR" sz="1800" spc="-5"/>
                        <a:t>dispositif</a:t>
                      </a:r>
                      <a:r>
                        <a:rPr lang="fr-FR" sz="1800" spc="-40"/>
                        <a:t> </a:t>
                      </a:r>
                      <a:r>
                        <a:rPr lang="fr-FR" sz="1800"/>
                        <a:t>expérimenté</a:t>
                      </a:r>
                      <a:endParaRPr lang="fr-FR" sz="1800">
                        <a:latin typeface="+mn-lt"/>
                        <a:ea typeface="Times New Roman"/>
                      </a:endParaRPr>
                    </a:p>
                  </a:txBody>
                  <a:tcPr marL="0" marR="0" marT="0" marB="0"/>
                </a:tc>
                <a:extLst>
                  <a:ext uri="{0D108BD9-81ED-4DB2-BD59-A6C34878D82A}">
                    <a16:rowId xmlns:a16="http://schemas.microsoft.com/office/drawing/2014/main" xmlns="" val="10004"/>
                  </a:ext>
                </a:extLst>
              </a:tr>
              <a:tr h="370840">
                <a:tc>
                  <a:txBody>
                    <a:bodyPr/>
                    <a:lstStyle/>
                    <a:p>
                      <a:pPr marL="317500" eaLnBrk="0" hangingPunct="0">
                        <a:lnSpc>
                          <a:spcPct val="115000"/>
                        </a:lnSpc>
                        <a:spcBef>
                          <a:spcPts val="280"/>
                        </a:spcBef>
                        <a:spcAft>
                          <a:spcPts val="0"/>
                        </a:spcAft>
                      </a:pPr>
                      <a:r>
                        <a:rPr lang="fr-FR" sz="1800" dirty="0"/>
                        <a:t>Traitement,</a:t>
                      </a:r>
                      <a:r>
                        <a:rPr lang="fr-FR" sz="1800" spc="-50" dirty="0"/>
                        <a:t> </a:t>
                      </a:r>
                      <a:r>
                        <a:rPr lang="fr-FR" sz="1800" dirty="0"/>
                        <a:t>analyse</a:t>
                      </a:r>
                      <a:r>
                        <a:rPr lang="fr-FR" sz="1800" spc="-45" dirty="0"/>
                        <a:t> </a:t>
                      </a:r>
                      <a:r>
                        <a:rPr lang="fr-FR" sz="1800" dirty="0"/>
                        <a:t>et</a:t>
                      </a:r>
                      <a:r>
                        <a:rPr lang="fr-FR" sz="1800" spc="-45" dirty="0"/>
                        <a:t> </a:t>
                      </a:r>
                      <a:r>
                        <a:rPr lang="fr-FR" sz="1800" dirty="0"/>
                        <a:t>interprétation</a:t>
                      </a:r>
                      <a:r>
                        <a:rPr lang="fr-FR" sz="1800" spc="-45" dirty="0"/>
                        <a:t> </a:t>
                      </a:r>
                      <a:r>
                        <a:rPr lang="fr-FR" sz="1800" spc="-5" dirty="0"/>
                        <a:t>des</a:t>
                      </a:r>
                      <a:r>
                        <a:rPr lang="fr-FR" sz="1800" spc="-40" dirty="0"/>
                        <a:t> </a:t>
                      </a:r>
                      <a:r>
                        <a:rPr lang="fr-FR" sz="1800" dirty="0"/>
                        <a:t>données</a:t>
                      </a:r>
                      <a:r>
                        <a:rPr lang="fr-FR" sz="1800" spc="-45" dirty="0"/>
                        <a:t> </a:t>
                      </a:r>
                      <a:r>
                        <a:rPr lang="fr-FR" sz="1800" dirty="0"/>
                        <a:t>recueillies</a:t>
                      </a:r>
                      <a:endParaRPr lang="fr-FR" sz="1800" dirty="0">
                        <a:latin typeface="+mn-lt"/>
                        <a:ea typeface="Times New Roman"/>
                      </a:endParaRPr>
                    </a:p>
                  </a:txBody>
                  <a:tcPr marL="0" marR="0" marT="0" marB="0"/>
                </a:tc>
                <a:extLst>
                  <a:ext uri="{0D108BD9-81ED-4DB2-BD59-A6C34878D82A}">
                    <a16:rowId xmlns:a16="http://schemas.microsoft.com/office/drawing/2014/main" xmlns="" val="10005"/>
                  </a:ext>
                </a:extLst>
              </a:tr>
            </a:tbl>
          </a:graphicData>
        </a:graphic>
      </p:graphicFrame>
      <p:graphicFrame>
        <p:nvGraphicFramePr>
          <p:cNvPr id="5" name="Tableau 4"/>
          <p:cNvGraphicFramePr>
            <a:graphicFrameLocks noGrp="1"/>
          </p:cNvGraphicFramePr>
          <p:nvPr/>
        </p:nvGraphicFramePr>
        <p:xfrm>
          <a:off x="467544" y="4293096"/>
          <a:ext cx="8136904" cy="1854200"/>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370840">
                <a:tc>
                  <a:txBody>
                    <a:bodyPr/>
                    <a:lstStyle/>
                    <a:p>
                      <a:r>
                        <a:rPr lang="fr-FR" dirty="0"/>
                        <a:t>La soutenance</a:t>
                      </a:r>
                    </a:p>
                  </a:txBody>
                  <a:tcPr/>
                </a:tc>
                <a:extLst>
                  <a:ext uri="{0D108BD9-81ED-4DB2-BD59-A6C34878D82A}">
                    <a16:rowId xmlns:a16="http://schemas.microsoft.com/office/drawing/2014/main" xmlns="" val="10000"/>
                  </a:ext>
                </a:extLst>
              </a:tr>
              <a:tr h="370840">
                <a:tc>
                  <a:txBody>
                    <a:bodyPr/>
                    <a:lstStyle/>
                    <a:p>
                      <a:pPr marL="317500" eaLnBrk="0" hangingPunct="0">
                        <a:lnSpc>
                          <a:spcPct val="115000"/>
                        </a:lnSpc>
                        <a:spcBef>
                          <a:spcPts val="280"/>
                        </a:spcBef>
                        <a:spcAft>
                          <a:spcPts val="0"/>
                        </a:spcAft>
                      </a:pPr>
                      <a:r>
                        <a:rPr lang="fr-FR" sz="1800" spc="-5"/>
                        <a:t>Qualité</a:t>
                      </a:r>
                      <a:r>
                        <a:rPr lang="fr-FR" sz="1800" spc="-35"/>
                        <a:t> </a:t>
                      </a:r>
                      <a:r>
                        <a:rPr lang="fr-FR" sz="1800"/>
                        <a:t>de</a:t>
                      </a:r>
                      <a:r>
                        <a:rPr lang="fr-FR" sz="1800" spc="-40"/>
                        <a:t> </a:t>
                      </a:r>
                      <a:r>
                        <a:rPr lang="fr-FR" sz="1800" spc="-5"/>
                        <a:t>la</a:t>
                      </a:r>
                      <a:r>
                        <a:rPr lang="fr-FR" sz="1800" spc="-40"/>
                        <a:t> </a:t>
                      </a:r>
                      <a:r>
                        <a:rPr lang="fr-FR" sz="1800"/>
                        <a:t>communication</a:t>
                      </a:r>
                      <a:endParaRPr lang="fr-FR" sz="1800">
                        <a:latin typeface="+mn-lt"/>
                        <a:ea typeface="Times New Roman"/>
                      </a:endParaRPr>
                    </a:p>
                  </a:txBody>
                  <a:tcPr marL="0" marR="0" marT="0" marB="0"/>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80"/>
                        </a:spcBef>
                        <a:spcAft>
                          <a:spcPts val="0"/>
                        </a:spcAft>
                      </a:pPr>
                      <a:r>
                        <a:rPr lang="fr-FR" sz="1800" spc="-5" dirty="0"/>
                        <a:t>Analyse</a:t>
                      </a:r>
                      <a:r>
                        <a:rPr lang="fr-FR" sz="1800" spc="-30" dirty="0"/>
                        <a:t> </a:t>
                      </a:r>
                      <a:r>
                        <a:rPr lang="fr-FR" sz="1800" dirty="0"/>
                        <a:t>distanciée</a:t>
                      </a:r>
                      <a:r>
                        <a:rPr lang="fr-FR" sz="1800" spc="-40" dirty="0"/>
                        <a:t> </a:t>
                      </a:r>
                      <a:r>
                        <a:rPr lang="fr-FR" sz="1800" dirty="0"/>
                        <a:t>du</a:t>
                      </a:r>
                      <a:r>
                        <a:rPr lang="fr-FR" sz="1800" spc="-35" dirty="0"/>
                        <a:t> </a:t>
                      </a:r>
                      <a:r>
                        <a:rPr lang="fr-FR" sz="1800" spc="-5" dirty="0"/>
                        <a:t>travail</a:t>
                      </a:r>
                      <a:r>
                        <a:rPr lang="fr-FR" sz="1800" spc="-45" dirty="0"/>
                        <a:t> </a:t>
                      </a:r>
                      <a:r>
                        <a:rPr lang="fr-FR" sz="1800" dirty="0"/>
                        <a:t>(points</a:t>
                      </a:r>
                      <a:r>
                        <a:rPr lang="fr-FR" sz="1800" spc="-30" dirty="0"/>
                        <a:t> </a:t>
                      </a:r>
                      <a:r>
                        <a:rPr lang="fr-FR" sz="1800" dirty="0"/>
                        <a:t>forts,</a:t>
                      </a:r>
                      <a:r>
                        <a:rPr lang="fr-FR" sz="1800" spc="-40" dirty="0"/>
                        <a:t> </a:t>
                      </a:r>
                      <a:r>
                        <a:rPr lang="fr-FR" sz="1800" spc="-5" dirty="0"/>
                        <a:t>points</a:t>
                      </a:r>
                      <a:r>
                        <a:rPr lang="fr-FR" sz="1800" spc="-30" dirty="0"/>
                        <a:t> </a:t>
                      </a:r>
                      <a:r>
                        <a:rPr lang="fr-FR" sz="1800" dirty="0"/>
                        <a:t>faibles)</a:t>
                      </a:r>
                      <a:endParaRPr lang="fr-FR" sz="1800" dirty="0">
                        <a:latin typeface="+mn-lt"/>
                        <a:ea typeface="Times New Roman"/>
                      </a:endParaRPr>
                    </a:p>
                  </a:txBody>
                  <a:tcPr marL="0" marR="0" marT="0" marB="0"/>
                </a:tc>
                <a:extLst>
                  <a:ext uri="{0D108BD9-81ED-4DB2-BD59-A6C34878D82A}">
                    <a16:rowId xmlns:a16="http://schemas.microsoft.com/office/drawing/2014/main" xmlns="" val="10002"/>
                  </a:ext>
                </a:extLst>
              </a:tr>
              <a:tr h="370840">
                <a:tc>
                  <a:txBody>
                    <a:bodyPr/>
                    <a:lstStyle/>
                    <a:p>
                      <a:pPr marL="317500" eaLnBrk="0" hangingPunct="0">
                        <a:lnSpc>
                          <a:spcPct val="115000"/>
                        </a:lnSpc>
                        <a:spcBef>
                          <a:spcPts val="280"/>
                        </a:spcBef>
                        <a:spcAft>
                          <a:spcPts val="0"/>
                        </a:spcAft>
                      </a:pPr>
                      <a:r>
                        <a:rPr lang="fr-FR" sz="1800"/>
                        <a:t>Écoute,</a:t>
                      </a:r>
                      <a:r>
                        <a:rPr lang="fr-FR" sz="1800" spc="-40"/>
                        <a:t> </a:t>
                      </a:r>
                      <a:r>
                        <a:rPr lang="fr-FR" sz="1800" spc="-5"/>
                        <a:t>sens</a:t>
                      </a:r>
                      <a:r>
                        <a:rPr lang="fr-FR" sz="1800" spc="-30"/>
                        <a:t> </a:t>
                      </a:r>
                      <a:r>
                        <a:rPr lang="fr-FR" sz="1800"/>
                        <a:t>du</a:t>
                      </a:r>
                      <a:r>
                        <a:rPr lang="fr-FR" sz="1800" spc="-35"/>
                        <a:t> </a:t>
                      </a:r>
                      <a:r>
                        <a:rPr lang="fr-FR" sz="1800"/>
                        <a:t>dialogue</a:t>
                      </a:r>
                      <a:r>
                        <a:rPr lang="fr-FR" sz="1800" spc="-35"/>
                        <a:t> </a:t>
                      </a:r>
                      <a:r>
                        <a:rPr lang="fr-FR" sz="1800"/>
                        <a:t>et</a:t>
                      </a:r>
                      <a:r>
                        <a:rPr lang="fr-FR" sz="1800" spc="-40"/>
                        <a:t> </a:t>
                      </a:r>
                      <a:r>
                        <a:rPr lang="fr-FR" sz="1800" spc="-5"/>
                        <a:t>de</a:t>
                      </a:r>
                      <a:r>
                        <a:rPr lang="fr-FR" sz="1800" spc="-25"/>
                        <a:t> </a:t>
                      </a:r>
                      <a:r>
                        <a:rPr lang="fr-FR" sz="1800" spc="-5"/>
                        <a:t>la</a:t>
                      </a:r>
                      <a:r>
                        <a:rPr lang="fr-FR" sz="1800" spc="-35"/>
                        <a:t> </a:t>
                      </a:r>
                      <a:r>
                        <a:rPr lang="fr-FR" sz="1800"/>
                        <a:t>controverse</a:t>
                      </a:r>
                      <a:r>
                        <a:rPr lang="fr-FR" sz="1800" spc="-40"/>
                        <a:t> </a:t>
                      </a:r>
                      <a:r>
                        <a:rPr lang="fr-FR" sz="1800"/>
                        <a:t>professionnelle</a:t>
                      </a:r>
                      <a:endParaRPr lang="fr-FR" sz="1800">
                        <a:latin typeface="+mn-lt"/>
                        <a:ea typeface="Times New Roman"/>
                      </a:endParaRPr>
                    </a:p>
                  </a:txBody>
                  <a:tcPr marL="0" marR="0" marT="0" marB="0"/>
                </a:tc>
                <a:extLst>
                  <a:ext uri="{0D108BD9-81ED-4DB2-BD59-A6C34878D82A}">
                    <a16:rowId xmlns:a16="http://schemas.microsoft.com/office/drawing/2014/main" xmlns="" val="10003"/>
                  </a:ext>
                </a:extLst>
              </a:tr>
              <a:tr h="370840">
                <a:tc>
                  <a:txBody>
                    <a:bodyPr/>
                    <a:lstStyle/>
                    <a:p>
                      <a:pPr marL="317500" eaLnBrk="0" hangingPunct="0">
                        <a:lnSpc>
                          <a:spcPct val="115000"/>
                        </a:lnSpc>
                        <a:spcBef>
                          <a:spcPts val="280"/>
                        </a:spcBef>
                        <a:spcAft>
                          <a:spcPts val="0"/>
                        </a:spcAft>
                      </a:pPr>
                      <a:r>
                        <a:rPr lang="fr-FR" sz="1800" spc="-5" dirty="0"/>
                        <a:t>Mise</a:t>
                      </a:r>
                      <a:r>
                        <a:rPr lang="fr-FR" sz="1800" spc="-35" dirty="0"/>
                        <a:t> </a:t>
                      </a:r>
                      <a:r>
                        <a:rPr lang="fr-FR" sz="1800" dirty="0"/>
                        <a:t>en</a:t>
                      </a:r>
                      <a:r>
                        <a:rPr lang="fr-FR" sz="1800" spc="-35" dirty="0"/>
                        <a:t> </a:t>
                      </a:r>
                      <a:r>
                        <a:rPr lang="fr-FR" sz="1800" dirty="0"/>
                        <a:t>perspective,</a:t>
                      </a:r>
                      <a:r>
                        <a:rPr lang="fr-FR" sz="1800" spc="-30" dirty="0"/>
                        <a:t> </a:t>
                      </a:r>
                      <a:r>
                        <a:rPr lang="fr-FR" sz="1800" spc="-5" dirty="0"/>
                        <a:t>projection</a:t>
                      </a:r>
                      <a:r>
                        <a:rPr lang="fr-FR" sz="1800" spc="-25" dirty="0"/>
                        <a:t> </a:t>
                      </a:r>
                      <a:r>
                        <a:rPr lang="fr-FR" sz="1800" dirty="0"/>
                        <a:t>dans</a:t>
                      </a:r>
                      <a:r>
                        <a:rPr lang="fr-FR" sz="1800" spc="-30" dirty="0"/>
                        <a:t> </a:t>
                      </a:r>
                      <a:r>
                        <a:rPr lang="fr-FR" sz="1800" spc="-5" dirty="0"/>
                        <a:t>le</a:t>
                      </a:r>
                      <a:r>
                        <a:rPr lang="fr-FR" sz="1800" spc="-35" dirty="0"/>
                        <a:t> </a:t>
                      </a:r>
                      <a:r>
                        <a:rPr lang="fr-FR" sz="1800" dirty="0"/>
                        <a:t>métier</a:t>
                      </a:r>
                      <a:r>
                        <a:rPr lang="fr-FR" sz="1800" spc="-35" dirty="0"/>
                        <a:t> </a:t>
                      </a:r>
                      <a:r>
                        <a:rPr lang="fr-FR" sz="1800" spc="5" dirty="0"/>
                        <a:t>de</a:t>
                      </a:r>
                      <a:r>
                        <a:rPr lang="fr-FR" sz="1800" spc="-35" dirty="0"/>
                        <a:t> </a:t>
                      </a:r>
                      <a:r>
                        <a:rPr lang="fr-FR" sz="1800" dirty="0"/>
                        <a:t>formateur</a:t>
                      </a:r>
                      <a:endParaRPr lang="fr-FR" sz="1800" dirty="0">
                        <a:latin typeface="+mn-lt"/>
                        <a:ea typeface="Times New Roman"/>
                      </a:endParaRPr>
                    </a:p>
                  </a:txBody>
                  <a:tcPr marL="0" marR="0" marT="0" marB="0"/>
                </a:tc>
                <a:extLst>
                  <a:ext uri="{0D108BD9-81ED-4DB2-BD59-A6C34878D82A}">
                    <a16:rowId xmlns:a16="http://schemas.microsoft.com/office/drawing/2014/main" xmlns="" val="10004"/>
                  </a:ext>
                </a:extLst>
              </a:tr>
            </a:tbl>
          </a:graphicData>
        </a:graphic>
      </p:graphicFrame>
      <p:sp>
        <p:nvSpPr>
          <p:cNvPr id="7" name="ZoneTexte 6"/>
          <p:cNvSpPr txBox="1"/>
          <p:nvPr/>
        </p:nvSpPr>
        <p:spPr>
          <a:xfrm>
            <a:off x="1331640" y="1052737"/>
            <a:ext cx="7128792" cy="646331"/>
          </a:xfrm>
          <a:prstGeom prst="rect">
            <a:avLst/>
          </a:prstGeom>
          <a:noFill/>
        </p:spPr>
        <p:txBody>
          <a:bodyPr wrap="square" rtlCol="0">
            <a:spAutoFit/>
          </a:bodyPr>
          <a:lstStyle/>
          <a:p>
            <a:r>
              <a:rPr lang="fr-FR" dirty="0"/>
              <a:t>Quatre niveaux  d’évaluation sont fixés pour chaque critère observable :</a:t>
            </a:r>
          </a:p>
          <a:p>
            <a:r>
              <a:rPr lang="fr-FR" dirty="0"/>
              <a:t>1 - Très insuffisant, 2 – Insuffisant, 3 – Satisfaisant, 4 - Très satisfaisant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5918" y="274638"/>
            <a:ext cx="7358081" cy="1143000"/>
          </a:xfrm>
        </p:spPr>
        <p:txBody>
          <a:bodyPr/>
          <a:lstStyle/>
          <a:p>
            <a:r>
              <a:rPr lang="fr-FR" dirty="0"/>
              <a:t>Dates et lieux de formation</a:t>
            </a:r>
          </a:p>
        </p:txBody>
      </p:sp>
      <p:sp>
        <p:nvSpPr>
          <p:cNvPr id="3" name="Espace réservé du contenu 2"/>
          <p:cNvSpPr>
            <a:spLocks noGrp="1"/>
          </p:cNvSpPr>
          <p:nvPr>
            <p:ph idx="1"/>
          </p:nvPr>
        </p:nvSpPr>
        <p:spPr>
          <a:xfrm>
            <a:off x="285688" y="1357298"/>
            <a:ext cx="8858312" cy="5114948"/>
          </a:xfrm>
        </p:spPr>
        <p:txBody>
          <a:bodyPr/>
          <a:lstStyle/>
          <a:p>
            <a:pPr algn="ctr">
              <a:buNone/>
            </a:pPr>
            <a:r>
              <a:rPr lang="fr-FR" sz="1800" b="1" dirty="0">
                <a:solidFill>
                  <a:srgbClr val="7545A9"/>
                </a:solidFill>
                <a:latin typeface="Arial" pitchFamily="34" charset="0"/>
                <a:cs typeface="Arial" pitchFamily="34" charset="0"/>
              </a:rPr>
              <a:t>En semaine, site ESPE Charles Dumont</a:t>
            </a:r>
          </a:p>
          <a:p>
            <a:pPr algn="ctr">
              <a:buNone/>
            </a:pPr>
            <a:r>
              <a:rPr lang="fr-FR" sz="1800" b="1" dirty="0">
                <a:solidFill>
                  <a:srgbClr val="7545A9"/>
                </a:solidFill>
                <a:latin typeface="Arial" pitchFamily="34" charset="0"/>
                <a:cs typeface="Arial" pitchFamily="34" charset="0"/>
              </a:rPr>
              <a:t> Les </a:t>
            </a:r>
            <a:r>
              <a:rPr lang="fr-FR" sz="1800" dirty="0">
                <a:solidFill>
                  <a:srgbClr val="7545A9"/>
                </a:solidFill>
                <a:latin typeface="Arial" pitchFamily="34" charset="0"/>
                <a:cs typeface="Arial" pitchFamily="34" charset="0"/>
              </a:rPr>
              <a:t>samedis, à la </a:t>
            </a:r>
            <a:r>
              <a:rPr lang="fr-FR" sz="1800" b="1" dirty="0">
                <a:solidFill>
                  <a:srgbClr val="7545A9"/>
                </a:solidFill>
                <a:latin typeface="Arial" pitchFamily="34" charset="0"/>
                <a:cs typeface="Arial" pitchFamily="34" charset="0"/>
              </a:rPr>
              <a:t>faculté de Droit lettres</a:t>
            </a:r>
          </a:p>
          <a:p>
            <a:pPr algn="ctr">
              <a:buNone/>
            </a:pPr>
            <a:r>
              <a:rPr lang="fr-FR" sz="1800" b="1" dirty="0">
                <a:solidFill>
                  <a:srgbClr val="7545A9"/>
                </a:solidFill>
                <a:latin typeface="Arial" pitchFamily="34" charset="0"/>
                <a:cs typeface="Arial" pitchFamily="34" charset="0"/>
              </a:rPr>
              <a:t>de 9h30 à 16h30</a:t>
            </a:r>
            <a:endParaRPr lang="fr-FR" sz="1800" dirty="0">
              <a:solidFill>
                <a:srgbClr val="7545A9"/>
              </a:solidFill>
              <a:latin typeface="Arial" pitchFamily="34" charset="0"/>
              <a:cs typeface="Arial" pitchFamily="34" charset="0"/>
            </a:endParaRPr>
          </a:p>
          <a:p>
            <a:r>
              <a:rPr lang="fr-FR" sz="1800" b="1" u="sng" dirty="0">
                <a:solidFill>
                  <a:srgbClr val="7545A9"/>
                </a:solidFill>
                <a:latin typeface="Arial" pitchFamily="34" charset="0"/>
                <a:cs typeface="Arial" pitchFamily="34" charset="0"/>
              </a:rPr>
              <a:t>Préparation FA1 admissibilité</a:t>
            </a:r>
            <a:r>
              <a:rPr lang="fr-FR" sz="1800" b="1" dirty="0">
                <a:solidFill>
                  <a:srgbClr val="7545A9"/>
                </a:solidFill>
                <a:latin typeface="Arial" pitchFamily="34" charset="0"/>
                <a:cs typeface="Arial" pitchFamily="34" charset="0"/>
              </a:rPr>
              <a:t> </a:t>
            </a:r>
            <a:r>
              <a:rPr lang="fr-FR" sz="1800" dirty="0">
                <a:solidFill>
                  <a:srgbClr val="7545A9"/>
                </a:solidFill>
                <a:latin typeface="Arial" pitchFamily="34" charset="0"/>
                <a:cs typeface="Arial" pitchFamily="34" charset="0"/>
              </a:rPr>
              <a:t>: 3 journées de 6h = 18h </a:t>
            </a:r>
            <a:r>
              <a:rPr lang="fr-FR" sz="1400" dirty="0">
                <a:solidFill>
                  <a:srgbClr val="7545A9"/>
                </a:solidFill>
                <a:latin typeface="Arial" pitchFamily="34" charset="0"/>
                <a:cs typeface="Arial" pitchFamily="34" charset="0"/>
              </a:rPr>
              <a:t>(prépa dossier CAFFA et entretien dossier)</a:t>
            </a:r>
          </a:p>
          <a:p>
            <a:pPr lvl="1"/>
            <a:r>
              <a:rPr lang="fr-FR" sz="1800" b="1" i="1" dirty="0">
                <a:solidFill>
                  <a:srgbClr val="7545A9"/>
                </a:solidFill>
                <a:latin typeface="Arial" pitchFamily="34" charset="0"/>
                <a:cs typeface="Arial" pitchFamily="34" charset="0"/>
              </a:rPr>
              <a:t>Mercredi 15 novembre,</a:t>
            </a:r>
            <a:r>
              <a:rPr lang="fr-FR" sz="1800" i="1" dirty="0">
                <a:solidFill>
                  <a:srgbClr val="7545A9"/>
                </a:solidFill>
                <a:latin typeface="Arial" pitchFamily="34" charset="0"/>
                <a:cs typeface="Arial" pitchFamily="34" charset="0"/>
              </a:rPr>
              <a:t> observation et entretien de formation en visite</a:t>
            </a:r>
            <a:endParaRPr lang="fr-FR" sz="18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mardi 12 décembre,</a:t>
            </a:r>
            <a:r>
              <a:rPr lang="fr-FR" sz="1800" i="1" dirty="0">
                <a:solidFill>
                  <a:srgbClr val="7545A9"/>
                </a:solidFill>
                <a:latin typeface="Arial" pitchFamily="34" charset="0"/>
                <a:cs typeface="Arial" pitchFamily="34" charset="0"/>
              </a:rPr>
              <a:t> préparation dossier 1 et visite conseil</a:t>
            </a:r>
            <a:endParaRPr lang="fr-FR" sz="18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lundi5 mars,</a:t>
            </a:r>
            <a:r>
              <a:rPr lang="fr-FR" sz="1800" i="1" dirty="0">
                <a:solidFill>
                  <a:srgbClr val="7545A9"/>
                </a:solidFill>
                <a:latin typeface="Arial" pitchFamily="34" charset="0"/>
                <a:cs typeface="Arial" pitchFamily="34" charset="0"/>
              </a:rPr>
              <a:t> préparation entretien dossier (le métier de formateur)</a:t>
            </a:r>
            <a:endParaRPr lang="fr-FR" sz="1800" dirty="0">
              <a:solidFill>
                <a:srgbClr val="7545A9"/>
              </a:solidFill>
              <a:latin typeface="Arial" pitchFamily="34" charset="0"/>
              <a:cs typeface="Arial" pitchFamily="34" charset="0"/>
            </a:endParaRPr>
          </a:p>
          <a:p>
            <a:pPr>
              <a:buNone/>
            </a:pPr>
            <a:endParaRPr lang="fr-FR" sz="900" dirty="0">
              <a:solidFill>
                <a:srgbClr val="7545A9"/>
              </a:solidFill>
              <a:latin typeface="Arial" pitchFamily="34" charset="0"/>
              <a:cs typeface="Arial" pitchFamily="34" charset="0"/>
            </a:endParaRPr>
          </a:p>
          <a:p>
            <a:pPr lvl="0"/>
            <a:r>
              <a:rPr lang="fr-FR" sz="1800" b="1" u="sng" dirty="0">
                <a:solidFill>
                  <a:srgbClr val="7545A9"/>
                </a:solidFill>
                <a:latin typeface="Arial" pitchFamily="34" charset="0"/>
                <a:cs typeface="Arial" pitchFamily="34" charset="0"/>
              </a:rPr>
              <a:t>Préparation FA2 admission</a:t>
            </a:r>
            <a:r>
              <a:rPr lang="fr-FR" sz="1800" b="1" dirty="0">
                <a:solidFill>
                  <a:srgbClr val="7545A9"/>
                </a:solidFill>
                <a:latin typeface="Arial" pitchFamily="34" charset="0"/>
                <a:cs typeface="Arial" pitchFamily="34" charset="0"/>
              </a:rPr>
              <a:t> </a:t>
            </a:r>
            <a:r>
              <a:rPr lang="fr-FR" sz="1800" dirty="0">
                <a:solidFill>
                  <a:srgbClr val="7545A9"/>
                </a:solidFill>
                <a:latin typeface="Arial" pitchFamily="34" charset="0"/>
                <a:cs typeface="Arial" pitchFamily="34" charset="0"/>
              </a:rPr>
              <a:t>: 5 journées de 6h </a:t>
            </a:r>
            <a:r>
              <a:rPr lang="fr-FR" sz="1400" dirty="0">
                <a:solidFill>
                  <a:srgbClr val="7545A9"/>
                </a:solidFill>
                <a:latin typeface="Arial" pitchFamily="34" charset="0"/>
                <a:cs typeface="Arial" pitchFamily="34" charset="0"/>
              </a:rPr>
              <a:t>(2 jours  + </a:t>
            </a:r>
            <a:r>
              <a:rPr lang="fr-FR" sz="1400" b="1" dirty="0">
                <a:solidFill>
                  <a:srgbClr val="7545A9"/>
                </a:solidFill>
                <a:latin typeface="Arial" pitchFamily="34" charset="0"/>
                <a:cs typeface="Arial" pitchFamily="34" charset="0"/>
              </a:rPr>
              <a:t>3 jours master 2A2P)</a:t>
            </a:r>
            <a:endParaRPr lang="fr-FR" sz="14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Samedi 7 octobre (master 2A2P), </a:t>
            </a:r>
            <a:r>
              <a:rPr lang="fr-FR" sz="1800" i="1" dirty="0">
                <a:solidFill>
                  <a:srgbClr val="7545A9"/>
                </a:solidFill>
                <a:latin typeface="Arial" pitchFamily="34" charset="0"/>
                <a:cs typeface="Arial" pitchFamily="34" charset="0"/>
              </a:rPr>
              <a:t>Analyse de pratique et mémoire</a:t>
            </a:r>
            <a:endParaRPr lang="fr-FR" sz="18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jeudi 30 novembre,</a:t>
            </a:r>
            <a:r>
              <a:rPr lang="fr-FR" sz="1800" i="1" dirty="0">
                <a:solidFill>
                  <a:srgbClr val="7545A9"/>
                </a:solidFill>
                <a:latin typeface="Arial" pitchFamily="34" charset="0"/>
                <a:cs typeface="Arial" pitchFamily="34" charset="0"/>
              </a:rPr>
              <a:t> formation d’adultes, ingénierie et mémoire</a:t>
            </a:r>
            <a:endParaRPr lang="fr-FR" sz="18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Samedi 13 janvier, </a:t>
            </a:r>
            <a:r>
              <a:rPr lang="fr-FR" sz="1800" i="1" dirty="0">
                <a:solidFill>
                  <a:srgbClr val="7545A9"/>
                </a:solidFill>
                <a:latin typeface="Arial" pitchFamily="34" charset="0"/>
                <a:cs typeface="Arial" pitchFamily="34" charset="0"/>
              </a:rPr>
              <a:t>Accompagnement et préparation mémoires</a:t>
            </a:r>
            <a:endParaRPr lang="fr-FR" sz="18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vendredi 2 février, </a:t>
            </a:r>
            <a:r>
              <a:rPr lang="fr-FR" sz="1800" i="1" dirty="0">
                <a:solidFill>
                  <a:srgbClr val="7545A9"/>
                </a:solidFill>
                <a:latin typeface="Arial" pitchFamily="34" charset="0"/>
                <a:cs typeface="Arial" pitchFamily="34" charset="0"/>
              </a:rPr>
              <a:t>Analyse de formation et mémoire</a:t>
            </a:r>
            <a:endParaRPr lang="fr-FR" sz="1800" dirty="0">
              <a:solidFill>
                <a:srgbClr val="7545A9"/>
              </a:solidFill>
              <a:latin typeface="Arial" pitchFamily="34" charset="0"/>
              <a:cs typeface="Arial" pitchFamily="34" charset="0"/>
            </a:endParaRPr>
          </a:p>
          <a:p>
            <a:pPr lvl="1"/>
            <a:r>
              <a:rPr lang="fr-FR" sz="1800" b="1" i="1" dirty="0">
                <a:solidFill>
                  <a:srgbClr val="7545A9"/>
                </a:solidFill>
                <a:latin typeface="Arial" pitchFamily="34" charset="0"/>
                <a:cs typeface="Arial" pitchFamily="34" charset="0"/>
              </a:rPr>
              <a:t>samedi 17 mars.</a:t>
            </a:r>
            <a:r>
              <a:rPr lang="fr-FR" sz="1800" i="1" dirty="0">
                <a:solidFill>
                  <a:srgbClr val="7545A9"/>
                </a:solidFill>
                <a:latin typeface="Arial" pitchFamily="34" charset="0"/>
                <a:cs typeface="Arial" pitchFamily="34" charset="0"/>
              </a:rPr>
              <a:t> Métier formateur et préparation soutenance mémoire </a:t>
            </a:r>
          </a:p>
          <a:p>
            <a:pPr lvl="1"/>
            <a:endParaRPr lang="fr-FR" sz="1800" i="1" dirty="0">
              <a:solidFill>
                <a:srgbClr val="7545A9"/>
              </a:solidFill>
              <a:latin typeface="Arial" pitchFamily="34" charset="0"/>
              <a:cs typeface="Arial" pitchFamily="34" charset="0"/>
            </a:endParaRPr>
          </a:p>
          <a:p>
            <a:pPr lvl="1">
              <a:buNone/>
            </a:pPr>
            <a:r>
              <a:rPr lang="fr-FR" sz="1800" i="1" dirty="0">
                <a:solidFill>
                  <a:srgbClr val="7545A9"/>
                </a:solidFill>
                <a:latin typeface="Arial" pitchFamily="34" charset="0"/>
                <a:cs typeface="Arial" pitchFamily="34" charset="0"/>
              </a:rPr>
              <a:t>Pour information : 2 j de formation pour FA « certifiés »</a:t>
            </a:r>
            <a:endParaRPr lang="fr-FR" sz="1800" dirty="0">
              <a:solidFill>
                <a:srgbClr val="7545A9"/>
              </a:solidFill>
              <a:latin typeface="Arial" pitchFamily="34" charset="0"/>
              <a:cs typeface="Arial" pitchFamily="34" charset="0"/>
            </a:endParaRPr>
          </a:p>
          <a:p>
            <a:pPr>
              <a:buNone/>
            </a:pPr>
            <a:endParaRPr lang="fr-FR" sz="18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ox(in)">
                                      <p:cBhvr>
                                        <p:cTn id="30" dur="500"/>
                                        <p:tgtEl>
                                          <p:spTgt spid="3">
                                            <p:txEl>
                                              <p:pRg st="4" end="4"/>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ox(in)">
                                      <p:cBhvr>
                                        <p:cTn id="33" dur="500"/>
                                        <p:tgtEl>
                                          <p:spTgt spid="3">
                                            <p:txEl>
                                              <p:pRg st="5" end="5"/>
                                            </p:txEl>
                                          </p:spTgt>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box(in)">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box(in)">
                                      <p:cBhvr>
                                        <p:cTn id="41" dur="500"/>
                                        <p:tgtEl>
                                          <p:spTgt spid="3">
                                            <p:txEl>
                                              <p:pRg st="8" end="8"/>
                                            </p:txEl>
                                          </p:spTgt>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box(in)">
                                      <p:cBhvr>
                                        <p:cTn id="44" dur="500"/>
                                        <p:tgtEl>
                                          <p:spTgt spid="3">
                                            <p:txEl>
                                              <p:pRg st="9" end="9"/>
                                            </p:txEl>
                                          </p:spTgt>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ox(in)">
                                      <p:cBhvr>
                                        <p:cTn id="47" dur="500"/>
                                        <p:tgtEl>
                                          <p:spTgt spid="3">
                                            <p:txEl>
                                              <p:pRg st="10" end="10"/>
                                            </p:txEl>
                                          </p:spTgt>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box(in)">
                                      <p:cBhvr>
                                        <p:cTn id="50" dur="500"/>
                                        <p:tgtEl>
                                          <p:spTgt spid="3">
                                            <p:txEl>
                                              <p:pRg st="11" end="11"/>
                                            </p:txEl>
                                          </p:spTgt>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box(in)">
                                      <p:cBhvr>
                                        <p:cTn id="53" dur="500"/>
                                        <p:tgtEl>
                                          <p:spTgt spid="3">
                                            <p:txEl>
                                              <p:pRg st="12" end="12"/>
                                            </p:txEl>
                                          </p:spTgt>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3">
                                            <p:txEl>
                                              <p:pRg st="13" end="13"/>
                                            </p:txEl>
                                          </p:spTgt>
                                        </p:tgtEl>
                                        <p:attrNameLst>
                                          <p:attrName>style.visibility</p:attrName>
                                        </p:attrNameLst>
                                      </p:cBhvr>
                                      <p:to>
                                        <p:strVal val="visible"/>
                                      </p:to>
                                    </p:set>
                                    <p:animEffect transition="in" filter="box(in)">
                                      <p:cBhvr>
                                        <p:cTn id="56" dur="500"/>
                                        <p:tgtEl>
                                          <p:spTgt spid="3">
                                            <p:txEl>
                                              <p:pRg st="13" end="13"/>
                                            </p:txEl>
                                          </p:spTgt>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Effect transition="in" filter="box(in)">
                                      <p:cBhvr>
                                        <p:cTn id="5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6"/>
          <p:cNvSpPr txBox="1">
            <a:spLocks/>
          </p:cNvSpPr>
          <p:nvPr/>
        </p:nvSpPr>
        <p:spPr bwMode="auto">
          <a:xfrm>
            <a:off x="899592" y="1628800"/>
            <a:ext cx="7679754" cy="4392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lstStyle/>
          <a:p>
            <a:pPr lvl="0"/>
            <a:r>
              <a:rPr lang="fr-FR" sz="2000" i="1" dirty="0">
                <a:solidFill>
                  <a:srgbClr val="7545A9"/>
                </a:solidFill>
                <a:latin typeface="Arial" pitchFamily="34" charset="0"/>
                <a:cs typeface="Arial" pitchFamily="34" charset="0"/>
              </a:rPr>
              <a:t>Décret n°2015-885 du 20 juillet 2015</a:t>
            </a:r>
            <a:endParaRPr lang="fr-FR" sz="2000" dirty="0">
              <a:solidFill>
                <a:srgbClr val="7545A9"/>
              </a:solidFill>
              <a:latin typeface="Arial" pitchFamily="34" charset="0"/>
              <a:cs typeface="Arial" pitchFamily="34" charset="0"/>
            </a:endParaRPr>
          </a:p>
          <a:p>
            <a:pPr lvl="0"/>
            <a:r>
              <a:rPr lang="fr-FR" sz="2000" i="1" dirty="0">
                <a:solidFill>
                  <a:srgbClr val="7545A9"/>
                </a:solidFill>
                <a:latin typeface="Arial" pitchFamily="34" charset="0"/>
                <a:cs typeface="Arial" pitchFamily="34" charset="0"/>
              </a:rPr>
              <a:t>Arrêté du 20 juillet 2015 </a:t>
            </a:r>
            <a:endParaRPr lang="fr-FR" sz="2000" dirty="0">
              <a:solidFill>
                <a:srgbClr val="7545A9"/>
              </a:solidFill>
              <a:latin typeface="Arial" pitchFamily="34" charset="0"/>
              <a:cs typeface="Arial" pitchFamily="34" charset="0"/>
            </a:endParaRPr>
          </a:p>
          <a:p>
            <a:pPr lvl="0"/>
            <a:r>
              <a:rPr lang="fr-FR" sz="2000" i="1" dirty="0">
                <a:solidFill>
                  <a:srgbClr val="7545A9"/>
                </a:solidFill>
                <a:latin typeface="Arial" pitchFamily="34" charset="0"/>
                <a:cs typeface="Arial" pitchFamily="34" charset="0"/>
              </a:rPr>
              <a:t>Circulaire n°2015-110 du 21 juillet 2015</a:t>
            </a:r>
          </a:p>
          <a:p>
            <a:pPr lvl="0"/>
            <a:endParaRPr lang="fr-FR" sz="2000" dirty="0">
              <a:solidFill>
                <a:srgbClr val="7545A9"/>
              </a:solidFill>
              <a:latin typeface="Arial" pitchFamily="34" charset="0"/>
              <a:cs typeface="Arial" pitchFamily="34" charset="0"/>
            </a:endParaRPr>
          </a:p>
          <a:p>
            <a:pPr algn="just"/>
            <a:r>
              <a:rPr lang="fr-FR" sz="2400" dirty="0">
                <a:solidFill>
                  <a:srgbClr val="7545A9"/>
                </a:solidFill>
                <a:latin typeface="Arial" pitchFamily="34" charset="0"/>
                <a:cs typeface="Arial" pitchFamily="34" charset="0"/>
              </a:rPr>
              <a:t>Le décret du 20 juillet institue une </a:t>
            </a:r>
            <a:r>
              <a:rPr lang="fr-FR" sz="2400" b="1" dirty="0">
                <a:solidFill>
                  <a:srgbClr val="7545A9"/>
                </a:solidFill>
                <a:latin typeface="Arial" pitchFamily="34" charset="0"/>
                <a:cs typeface="Arial" pitchFamily="34" charset="0"/>
              </a:rPr>
              <a:t>certification d'aptitude aux fonctions de formateur académique (CAFFA), </a:t>
            </a:r>
            <a:r>
              <a:rPr lang="fr-FR" sz="2400" dirty="0">
                <a:solidFill>
                  <a:srgbClr val="7545A9"/>
                </a:solidFill>
                <a:latin typeface="Arial" pitchFamily="34" charset="0"/>
                <a:cs typeface="Arial" pitchFamily="34" charset="0"/>
              </a:rPr>
              <a:t>exigée des candidats aux fonctions comportant des activités d'animation, de recherche et de formation dans le cadre de la formation initiale et continue des personnels enseignants et des personnels d'éducation de l'enseignement du second degré.</a:t>
            </a:r>
          </a:p>
          <a:p>
            <a:pPr marL="342900" indent="-342900" eaLnBrk="0" hangingPunct="0">
              <a:spcBef>
                <a:spcPts val="600"/>
              </a:spcBef>
              <a:buFont typeface="Arial" pitchFamily="34" charset="0"/>
              <a:buChar char="•"/>
            </a:pPr>
            <a:endParaRPr lang="fr-FR" sz="2000" i="1" dirty="0">
              <a:solidFill>
                <a:srgbClr val="FFFFFF"/>
              </a:solidFill>
              <a:latin typeface="Univers ExtendedPS" pitchFamily="34" charset="0"/>
            </a:endParaRPr>
          </a:p>
        </p:txBody>
      </p:sp>
      <p:sp>
        <p:nvSpPr>
          <p:cNvPr id="7" name="Titre 5"/>
          <p:cNvSpPr>
            <a:spLocks noGrp="1"/>
          </p:cNvSpPr>
          <p:nvPr>
            <p:ph type="title"/>
          </p:nvPr>
        </p:nvSpPr>
        <p:spPr>
          <a:xfrm>
            <a:off x="1547664" y="274638"/>
            <a:ext cx="7596335" cy="1143000"/>
          </a:xfrm>
        </p:spPr>
        <p:txBody>
          <a:bodyPr/>
          <a:lstStyle/>
          <a:p>
            <a:r>
              <a:rPr lang="fr-FR" sz="1600" dirty="0">
                <a:latin typeface="Arial" pitchFamily="34" charset="0"/>
                <a:cs typeface="Arial" pitchFamily="34" charset="0"/>
              </a:rPr>
              <a:t>Le certificat d’aptitude aux fonctions de formateur académique (CAFFA</a:t>
            </a:r>
            <a:r>
              <a:rPr lang="fr-FR" sz="1800" dirty="0">
                <a:latin typeface="Arial" pitchFamily="34" charset="0"/>
                <a:cs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0-#ppt_w/2"/>
                                          </p:val>
                                        </p:tav>
                                        <p:tav tm="100000">
                                          <p:val>
                                            <p:strVal val="#ppt_x"/>
                                          </p:val>
                                        </p:tav>
                                      </p:tavLst>
                                    </p:anim>
                                    <p:anim calcmode="lin" valueType="num">
                                      <p:cBhvr additive="base">
                                        <p:cTn id="13"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conditions d’inscription</a:t>
            </a:r>
          </a:p>
        </p:txBody>
      </p:sp>
      <p:sp>
        <p:nvSpPr>
          <p:cNvPr id="5" name="Rectangle 4"/>
          <p:cNvSpPr/>
          <p:nvPr/>
        </p:nvSpPr>
        <p:spPr>
          <a:xfrm>
            <a:off x="611560" y="1700808"/>
            <a:ext cx="8136904" cy="5078313"/>
          </a:xfrm>
          <a:prstGeom prst="rect">
            <a:avLst/>
          </a:prstGeom>
        </p:spPr>
        <p:txBody>
          <a:bodyPr wrap="square">
            <a:spAutoFit/>
          </a:bodyPr>
          <a:lstStyle/>
          <a:p>
            <a:r>
              <a:rPr lang="fr-FR" b="1" dirty="0">
                <a:solidFill>
                  <a:srgbClr val="7545A9"/>
                </a:solidFill>
                <a:latin typeface="Arial" pitchFamily="34" charset="0"/>
                <a:cs typeface="Arial" pitchFamily="34" charset="0"/>
              </a:rPr>
              <a:t>La certification est délivrée </a:t>
            </a:r>
          </a:p>
          <a:p>
            <a:pPr algn="just">
              <a:buFont typeface="Arial" pitchFamily="34" charset="0"/>
              <a:buChar char="•"/>
            </a:pPr>
            <a:r>
              <a:rPr lang="fr-FR" dirty="0">
                <a:solidFill>
                  <a:srgbClr val="7545A9"/>
                </a:solidFill>
                <a:latin typeface="Arial" pitchFamily="34" charset="0"/>
                <a:cs typeface="Arial" pitchFamily="34" charset="0"/>
              </a:rPr>
              <a:t> à l'issue d'un examen ouvert aux personnels enseignants du second degré et aux conseillers principaux d'éducation titulaires, ainsi qu’aux contractuels en CDI, </a:t>
            </a:r>
          </a:p>
          <a:p>
            <a:pPr algn="just">
              <a:buFont typeface="Arial" pitchFamily="34" charset="0"/>
              <a:buChar char="•"/>
            </a:pPr>
            <a:r>
              <a:rPr lang="fr-FR" u="sng" dirty="0">
                <a:solidFill>
                  <a:srgbClr val="7545A9"/>
                </a:solidFill>
                <a:latin typeface="Arial" pitchFamily="34" charset="0"/>
                <a:cs typeface="Arial" pitchFamily="34" charset="0"/>
              </a:rPr>
              <a:t> et</a:t>
            </a:r>
            <a:r>
              <a:rPr lang="fr-FR" dirty="0">
                <a:solidFill>
                  <a:srgbClr val="7545A9"/>
                </a:solidFill>
                <a:latin typeface="Arial" pitchFamily="34" charset="0"/>
                <a:cs typeface="Arial" pitchFamily="34" charset="0"/>
              </a:rPr>
              <a:t> justifiant, au 31 décembre de l'année de l'examen, </a:t>
            </a:r>
            <a:r>
              <a:rPr lang="fr-FR" u="sng" dirty="0">
                <a:solidFill>
                  <a:srgbClr val="7545A9"/>
                </a:solidFill>
                <a:latin typeface="Arial" pitchFamily="34" charset="0"/>
                <a:cs typeface="Arial" pitchFamily="34" charset="0"/>
              </a:rPr>
              <a:t>d'au moins cinq années de services accomplis de manière discontinue ou à temps partiel </a:t>
            </a:r>
            <a:r>
              <a:rPr lang="fr-FR" dirty="0">
                <a:solidFill>
                  <a:srgbClr val="7545A9"/>
                </a:solidFill>
                <a:latin typeface="Arial" pitchFamily="34" charset="0"/>
                <a:cs typeface="Arial" pitchFamily="34" charset="0"/>
              </a:rPr>
              <a:t> dans :</a:t>
            </a:r>
          </a:p>
          <a:p>
            <a:pPr lvl="1" algn="just">
              <a:buFont typeface="Arial" pitchFamily="34" charset="0"/>
              <a:buChar char="•"/>
            </a:pPr>
            <a:r>
              <a:rPr lang="fr-FR" dirty="0">
                <a:solidFill>
                  <a:srgbClr val="7545A9"/>
                </a:solidFill>
                <a:latin typeface="Arial" pitchFamily="34" charset="0"/>
                <a:cs typeface="Arial" pitchFamily="34" charset="0"/>
              </a:rPr>
              <a:t> un EPLE</a:t>
            </a:r>
          </a:p>
          <a:p>
            <a:pPr lvl="1" algn="just">
              <a:buFont typeface="Arial" pitchFamily="34" charset="0"/>
              <a:buChar char="•"/>
            </a:pPr>
            <a:r>
              <a:rPr lang="fr-FR" dirty="0">
                <a:solidFill>
                  <a:srgbClr val="7545A9"/>
                </a:solidFill>
                <a:latin typeface="Arial" pitchFamily="34" charset="0"/>
                <a:cs typeface="Arial" pitchFamily="34" charset="0"/>
              </a:rPr>
              <a:t> une unité spéciale d’enseignement</a:t>
            </a:r>
          </a:p>
          <a:p>
            <a:pPr lvl="1" algn="just">
              <a:buFont typeface="Arial" pitchFamily="34" charset="0"/>
              <a:buChar char="•"/>
            </a:pPr>
            <a:r>
              <a:rPr lang="fr-FR" dirty="0">
                <a:solidFill>
                  <a:srgbClr val="7545A9"/>
                </a:solidFill>
                <a:latin typeface="Arial" pitchFamily="34" charset="0"/>
                <a:cs typeface="Arial" pitchFamily="34" charset="0"/>
              </a:rPr>
              <a:t> une école supérieure du professorat (ESPE)</a:t>
            </a:r>
          </a:p>
          <a:p>
            <a:pPr lvl="1" algn="just">
              <a:buFont typeface="Arial" pitchFamily="34" charset="0"/>
              <a:buChar char="•"/>
            </a:pPr>
            <a:r>
              <a:rPr lang="fr-FR" dirty="0">
                <a:solidFill>
                  <a:srgbClr val="7545A9"/>
                </a:solidFill>
                <a:latin typeface="Arial" pitchFamily="34" charset="0"/>
                <a:cs typeface="Arial" pitchFamily="34" charset="0"/>
              </a:rPr>
              <a:t> …</a:t>
            </a:r>
          </a:p>
          <a:p>
            <a:pPr lvl="1" algn="just"/>
            <a:endParaRPr lang="fr-FR" dirty="0">
              <a:solidFill>
                <a:srgbClr val="7545A9"/>
              </a:solidFill>
              <a:latin typeface="Arial" pitchFamily="34" charset="0"/>
              <a:cs typeface="Arial" pitchFamily="34" charset="0"/>
            </a:endParaRPr>
          </a:p>
          <a:p>
            <a:pPr lvl="1" algn="just"/>
            <a:r>
              <a:rPr lang="fr-FR" dirty="0">
                <a:solidFill>
                  <a:srgbClr val="7545A9"/>
                </a:solidFill>
                <a:latin typeface="Arial" pitchFamily="34" charset="0"/>
                <a:cs typeface="Arial" pitchFamily="34" charset="0"/>
              </a:rPr>
              <a:t>Sont également pris en compte les services effectués, dans les mêmes conditions, hors du territoire national.</a:t>
            </a:r>
          </a:p>
          <a:p>
            <a:pPr lvl="1" algn="just"/>
            <a:endParaRPr lang="fr-FR" dirty="0">
              <a:solidFill>
                <a:srgbClr val="7545A9"/>
              </a:solidFill>
              <a:latin typeface="Arial" pitchFamily="34" charset="0"/>
              <a:cs typeface="Arial" pitchFamily="34" charset="0"/>
            </a:endParaRPr>
          </a:p>
          <a:p>
            <a:pPr lvl="1" algn="just"/>
            <a:endParaRPr lang="fr-FR" dirty="0">
              <a:solidFill>
                <a:srgbClr val="7545A9"/>
              </a:solidFill>
              <a:latin typeface="Arial" pitchFamily="34" charset="0"/>
              <a:cs typeface="Arial" pitchFamily="34" charset="0"/>
            </a:endParaRPr>
          </a:p>
          <a:p>
            <a:pPr lvl="1" algn="just"/>
            <a:r>
              <a:rPr lang="fr-FR" dirty="0">
                <a:solidFill>
                  <a:srgbClr val="7545A9"/>
                </a:solidFill>
                <a:latin typeface="Arial" pitchFamily="34" charset="0"/>
                <a:cs typeface="Arial" pitchFamily="34" charset="0"/>
              </a:rPr>
              <a:t>VOIR Site académique </a:t>
            </a:r>
            <a:r>
              <a:rPr lang="fr-FR" dirty="0">
                <a:solidFill>
                  <a:srgbClr val="7545A9"/>
                </a:solidFill>
                <a:latin typeface="Arial" pitchFamily="34" charset="0"/>
                <a:cs typeface="Arial" pitchFamily="34" charset="0"/>
                <a:hlinkClick r:id="rId2"/>
              </a:rPr>
              <a:t>http://www.ac-dijon.fr/cid95469/certificat-d-aptitude-aux-fonctions-de-formateur-academique.html</a:t>
            </a:r>
            <a:r>
              <a:rPr lang="fr-FR" dirty="0">
                <a:solidFill>
                  <a:srgbClr val="7545A9"/>
                </a:solidFill>
                <a:latin typeface="Arial" pitchFamily="34" charset="0"/>
                <a:cs typeface="Arial" pitchFamily="34" charset="0"/>
              </a:rPr>
              <a:t> </a:t>
            </a:r>
          </a:p>
          <a:p>
            <a:pPr lvl="1" algn="just"/>
            <a:endParaRPr lang="fr-FR" dirty="0">
              <a:solidFill>
                <a:srgbClr val="7545A9"/>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portail académique</a:t>
            </a:r>
          </a:p>
        </p:txBody>
      </p:sp>
      <p:pic>
        <p:nvPicPr>
          <p:cNvPr id="1026" name="Picture 2"/>
          <p:cNvPicPr>
            <a:picLocks noChangeAspect="1" noChangeArrowheads="1"/>
          </p:cNvPicPr>
          <p:nvPr/>
        </p:nvPicPr>
        <p:blipFill>
          <a:blip r:embed="rId2" cstate="print"/>
          <a:srcRect/>
          <a:stretch>
            <a:fillRect/>
          </a:stretch>
        </p:blipFill>
        <p:spPr bwMode="auto">
          <a:xfrm>
            <a:off x="0" y="1428736"/>
            <a:ext cx="9326368" cy="524352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épreuves</a:t>
            </a:r>
          </a:p>
        </p:txBody>
      </p:sp>
      <p:sp>
        <p:nvSpPr>
          <p:cNvPr id="6" name="Espace réservé du contenu 2"/>
          <p:cNvSpPr>
            <a:spLocks noGrp="1"/>
          </p:cNvSpPr>
          <p:nvPr>
            <p:ph idx="1"/>
          </p:nvPr>
        </p:nvSpPr>
        <p:spPr>
          <a:xfrm>
            <a:off x="457200" y="1340768"/>
            <a:ext cx="8229600" cy="5517232"/>
          </a:xfrm>
        </p:spPr>
        <p:txBody>
          <a:bodyPr/>
          <a:lstStyle/>
          <a:p>
            <a:pPr>
              <a:buNone/>
            </a:pPr>
            <a:r>
              <a:rPr lang="fr-FR" sz="2000" dirty="0">
                <a:solidFill>
                  <a:srgbClr val="7545A9"/>
                </a:solidFill>
                <a:latin typeface="Arial" pitchFamily="34" charset="0"/>
                <a:cs typeface="Arial" pitchFamily="34" charset="0"/>
              </a:rPr>
              <a:t>Le certificat d'aptitude aux fonctions de formateur académique </a:t>
            </a:r>
          </a:p>
          <a:p>
            <a:pPr lvl="1"/>
            <a:r>
              <a:rPr lang="fr-FR" sz="2000" dirty="0">
                <a:solidFill>
                  <a:srgbClr val="7545A9"/>
                </a:solidFill>
                <a:latin typeface="Arial" pitchFamily="34" charset="0"/>
                <a:cs typeface="Arial" pitchFamily="34" charset="0"/>
              </a:rPr>
              <a:t>se déroule sur deux ans </a:t>
            </a:r>
          </a:p>
          <a:p>
            <a:pPr lvl="1" algn="just"/>
            <a:r>
              <a:rPr lang="fr-FR" sz="2000" dirty="0">
                <a:solidFill>
                  <a:srgbClr val="7545A9"/>
                </a:solidFill>
                <a:latin typeface="Arial" pitchFamily="34" charset="0"/>
                <a:cs typeface="Arial" pitchFamily="34" charset="0"/>
              </a:rPr>
              <a:t>et comprend une épreuve d'admissibilité et deux épreuves d'admission. </a:t>
            </a:r>
          </a:p>
          <a:p>
            <a:pPr algn="just"/>
            <a:r>
              <a:rPr lang="fr-FR" sz="1800" dirty="0">
                <a:solidFill>
                  <a:srgbClr val="7545A9"/>
                </a:solidFill>
                <a:latin typeface="Arial" pitchFamily="34" charset="0"/>
                <a:cs typeface="Arial" pitchFamily="34" charset="0"/>
              </a:rPr>
              <a:t>Au cours de la première année, le candidat se déclare et prépare l'épreuve d'admissibilité. Le candidat admissible entre dans un cursus de certification accompagné dans le cadre du plan académique de formation. </a:t>
            </a:r>
          </a:p>
          <a:p>
            <a:pPr algn="just">
              <a:buNone/>
            </a:pPr>
            <a:endParaRPr lang="fr-FR" sz="1800" dirty="0">
              <a:solidFill>
                <a:srgbClr val="7545A9"/>
              </a:solidFill>
              <a:latin typeface="Arial" pitchFamily="34" charset="0"/>
              <a:cs typeface="Arial" pitchFamily="34" charset="0"/>
            </a:endParaRPr>
          </a:p>
          <a:p>
            <a:pPr algn="just"/>
            <a:r>
              <a:rPr lang="fr-FR" sz="1800" dirty="0">
                <a:solidFill>
                  <a:srgbClr val="7545A9"/>
                </a:solidFill>
                <a:latin typeface="Arial" pitchFamily="34" charset="0"/>
                <a:cs typeface="Arial" pitchFamily="34" charset="0"/>
              </a:rPr>
              <a:t>Au cours de la seconde année, il se constitue une expertise et se prépare aux épreuves d'admission en s'inscrivant aux différents modules prévus dans le cadre du plan académique de formation.</a:t>
            </a:r>
          </a:p>
          <a:p>
            <a:pPr algn="just"/>
            <a:endParaRPr lang="fr-FR" sz="2000" dirty="0">
              <a:solidFill>
                <a:srgbClr val="7545A9"/>
              </a:solidFill>
              <a:latin typeface="Arial" pitchFamily="34" charset="0"/>
              <a:cs typeface="Arial" pitchFamily="34" charset="0"/>
            </a:endParaRPr>
          </a:p>
          <a:p>
            <a:pPr algn="just">
              <a:buNone/>
            </a:pPr>
            <a:r>
              <a:rPr lang="fr-FR" sz="1200" b="1" i="1" dirty="0">
                <a:solidFill>
                  <a:srgbClr val="7545A9"/>
                </a:solidFill>
                <a:latin typeface="Arial" pitchFamily="34" charset="0"/>
                <a:cs typeface="Arial" pitchFamily="34" charset="0"/>
              </a:rPr>
              <a:t>	</a:t>
            </a:r>
            <a:endParaRPr lang="fr-FR" sz="2000" dirty="0">
              <a:solidFill>
                <a:srgbClr val="7545A9"/>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ox(in)">
                                      <p:cBhvr>
                                        <p:cTn id="15" dur="500"/>
                                        <p:tgtEl>
                                          <p:spTgt spid="6">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ox(in)">
                                      <p:cBhvr>
                                        <p:cTn id="18" dur="500"/>
                                        <p:tgtEl>
                                          <p:spTgt spid="6">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box(in)">
                                      <p:cBhvr>
                                        <p:cTn id="23" dur="500"/>
                                        <p:tgtEl>
                                          <p:spTgt spid="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box(in)">
                                      <p:cBhvr>
                                        <p:cTn id="28" dur="500"/>
                                        <p:tgtEl>
                                          <p:spTgt spid="6">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Effect transition="in" filter="box(in)">
                                      <p:cBhvr>
                                        <p:cTn id="33"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calendrier</a:t>
            </a:r>
          </a:p>
        </p:txBody>
      </p:sp>
      <p:graphicFrame>
        <p:nvGraphicFramePr>
          <p:cNvPr id="7" name="Tableau 6"/>
          <p:cNvGraphicFramePr>
            <a:graphicFrameLocks noGrp="1"/>
          </p:cNvGraphicFramePr>
          <p:nvPr/>
        </p:nvGraphicFramePr>
        <p:xfrm>
          <a:off x="2285984" y="1071546"/>
          <a:ext cx="4329947" cy="4889518"/>
        </p:xfrm>
        <a:graphic>
          <a:graphicData uri="http://schemas.openxmlformats.org/drawingml/2006/table">
            <a:tbl>
              <a:tblPr/>
              <a:tblGrid>
                <a:gridCol w="2030381">
                  <a:extLst>
                    <a:ext uri="{9D8B030D-6E8A-4147-A177-3AD203B41FA5}">
                      <a16:colId xmlns:a16="http://schemas.microsoft.com/office/drawing/2014/main" xmlns="" val="20000"/>
                    </a:ext>
                  </a:extLst>
                </a:gridCol>
                <a:gridCol w="2299566">
                  <a:extLst>
                    <a:ext uri="{9D8B030D-6E8A-4147-A177-3AD203B41FA5}">
                      <a16:colId xmlns:a16="http://schemas.microsoft.com/office/drawing/2014/main" xmlns="" val="20001"/>
                    </a:ext>
                  </a:extLst>
                </a:gridCol>
              </a:tblGrid>
              <a:tr h="300017">
                <a:tc>
                  <a:txBody>
                    <a:bodyPr/>
                    <a:lstStyle/>
                    <a:p>
                      <a:pPr>
                        <a:lnSpc>
                          <a:spcPct val="115000"/>
                        </a:lnSpc>
                        <a:spcAft>
                          <a:spcPts val="0"/>
                        </a:spcAft>
                      </a:pPr>
                      <a:r>
                        <a:rPr lang="fr-FR" sz="700" b="1" dirty="0">
                          <a:latin typeface="Arial"/>
                          <a:ea typeface="Calibri"/>
                          <a:cs typeface="Times New Roman"/>
                        </a:rPr>
                        <a:t>Réunion d’information aux candidats</a:t>
                      </a:r>
                      <a:endParaRPr lang="fr-FR" sz="700" dirty="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b="1">
                          <a:latin typeface="Arial"/>
                          <a:ea typeface="Calibri"/>
                          <a:cs typeface="Times New Roman"/>
                        </a:rPr>
                        <a:t>Semaine 40 : 03 octobre 2017</a:t>
                      </a:r>
                      <a:endParaRPr lang="fr-FR" sz="700">
                        <a:latin typeface="Calibri"/>
                        <a:ea typeface="Calibri"/>
                        <a:cs typeface="Times New Roman"/>
                      </a:endParaRPr>
                    </a:p>
                    <a:p>
                      <a:pPr>
                        <a:lnSpc>
                          <a:spcPct val="115000"/>
                        </a:lnSpc>
                        <a:spcAft>
                          <a:spcPts val="0"/>
                        </a:spcAft>
                      </a:pPr>
                      <a:r>
                        <a:rPr lang="fr-FR" sz="700">
                          <a:latin typeface="Arial"/>
                          <a:ea typeface="Calibri"/>
                          <a:cs typeface="Times New Roman"/>
                        </a:rPr>
                        <a:t> </a:t>
                      </a:r>
                      <a:r>
                        <a:rPr lang="fr-FR" sz="500">
                          <a:latin typeface="Arial"/>
                          <a:ea typeface="Calibri"/>
                          <a:cs typeface="Times New Roman"/>
                        </a:rPr>
                        <a:t>(depuis Dijon en visioconférence avec les 3 autres départements)</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00017">
                <a:tc>
                  <a:txBody>
                    <a:bodyPr/>
                    <a:lstStyle/>
                    <a:p>
                      <a:pPr>
                        <a:lnSpc>
                          <a:spcPct val="115000"/>
                        </a:lnSpc>
                        <a:spcAft>
                          <a:spcPts val="0"/>
                        </a:spcAft>
                      </a:pPr>
                      <a:r>
                        <a:rPr lang="fr-FR" sz="700" b="1" dirty="0">
                          <a:latin typeface="Arial"/>
                          <a:ea typeface="Calibri"/>
                          <a:cs typeface="Times New Roman"/>
                        </a:rPr>
                        <a:t>INSCRIPTION</a:t>
                      </a:r>
                      <a:endParaRPr lang="fr-FR" sz="700" dirty="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b="1">
                          <a:latin typeface="Arial"/>
                          <a:ea typeface="Calibri"/>
                          <a:cs typeface="Times New Roman"/>
                        </a:rPr>
                        <a:t>Du jeudi 14 septembre au lundi 16 octobre 2017</a:t>
                      </a:r>
                      <a:r>
                        <a:rPr lang="fr-FR" sz="700">
                          <a:latin typeface="Arial"/>
                          <a:ea typeface="Calibri"/>
                          <a:cs typeface="Times New Roman"/>
                        </a:rPr>
                        <a:t> (cachet de la poste faisant foi)</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0009">
                <a:tc gridSpan="2">
                  <a:txBody>
                    <a:bodyPr/>
                    <a:lstStyle/>
                    <a:p>
                      <a:pPr algn="ctr">
                        <a:lnSpc>
                          <a:spcPct val="115000"/>
                        </a:lnSpc>
                        <a:spcAft>
                          <a:spcPts val="0"/>
                        </a:spcAft>
                      </a:pPr>
                      <a:r>
                        <a:rPr lang="fr-FR" sz="700" b="1">
                          <a:latin typeface="Arial"/>
                          <a:ea typeface="Calibri"/>
                          <a:cs typeface="Times New Roman"/>
                        </a:rPr>
                        <a:t>ADMISSIBILITÉ</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fr-FR"/>
                    </a:p>
                  </a:txBody>
                  <a:tcPr/>
                </a:tc>
                <a:extLst>
                  <a:ext uri="{0D108BD9-81ED-4DB2-BD59-A6C34878D82A}">
                    <a16:rowId xmlns:a16="http://schemas.microsoft.com/office/drawing/2014/main" xmlns="" val="10002"/>
                  </a:ext>
                </a:extLst>
              </a:tr>
              <a:tr h="486194">
                <a:tc>
                  <a:txBody>
                    <a:bodyPr/>
                    <a:lstStyle/>
                    <a:p>
                      <a:pPr>
                        <a:spcAft>
                          <a:spcPts val="0"/>
                        </a:spcAft>
                      </a:pPr>
                      <a:r>
                        <a:rPr lang="fr-FR" sz="700" b="1">
                          <a:latin typeface="Arial"/>
                          <a:ea typeface="Times New Roman"/>
                          <a:cs typeface="Times New Roman"/>
                        </a:rPr>
                        <a:t>Dépôt rapport d’activité</a:t>
                      </a:r>
                      <a:endParaRPr lang="fr-FR" sz="700">
                        <a:latin typeface="Calibri"/>
                        <a:ea typeface="Times New Roman"/>
                        <a:cs typeface="Times New Roman"/>
                      </a:endParaRPr>
                    </a:p>
                    <a:p>
                      <a:pPr marL="490220">
                        <a:spcAft>
                          <a:spcPts val="0"/>
                        </a:spcAft>
                      </a:pPr>
                      <a:r>
                        <a:rPr lang="fr-FR" sz="600">
                          <a:latin typeface="Arial"/>
                          <a:ea typeface="Times New Roman"/>
                          <a:cs typeface="Arial"/>
                          <a:sym typeface="Wingdings"/>
                        </a:rPr>
                        <a:t></a:t>
                      </a:r>
                      <a:r>
                        <a:rPr lang="fr-FR" sz="600">
                          <a:solidFill>
                            <a:srgbClr val="000000"/>
                          </a:solidFill>
                          <a:latin typeface="Arial"/>
                          <a:ea typeface="Times New Roman"/>
                          <a:cs typeface="Times New Roman"/>
                        </a:rPr>
                        <a:t>rapport d’activité en cinq exemplaires + rapports d’évaluation (administrative et pédagogique</a:t>
                      </a:r>
                      <a:endParaRPr lang="fr-FR" sz="700">
                        <a:latin typeface="Calibri"/>
                        <a:ea typeface="Times New Roman"/>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600" b="1">
                          <a:latin typeface="Arial"/>
                          <a:ea typeface="Times New Roman"/>
                          <a:cs typeface="Times New Roman"/>
                        </a:rPr>
                        <a:t>Au plus tard le jeudi 5 avril 2018</a:t>
                      </a:r>
                      <a:endParaRPr lang="fr-FR" sz="700">
                        <a:latin typeface="Calibri"/>
                        <a:ea typeface="Times New Roman"/>
                        <a:cs typeface="Times New Roman"/>
                      </a:endParaRPr>
                    </a:p>
                    <a:p>
                      <a:pPr>
                        <a:spcAft>
                          <a:spcPts val="0"/>
                        </a:spcAft>
                      </a:pPr>
                      <a:r>
                        <a:rPr lang="fr-FR" sz="600">
                          <a:latin typeface="Arial"/>
                          <a:ea typeface="Times New Roman"/>
                          <a:cs typeface="Times New Roman"/>
                        </a:rPr>
                        <a:t>(envoi en recommandé, cachet de la poste faisant foi)</a:t>
                      </a:r>
                      <a:endParaRPr lang="fr-FR" sz="700">
                        <a:latin typeface="Calibri"/>
                        <a:ea typeface="Times New Roman"/>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32529">
                <a:tc>
                  <a:txBody>
                    <a:bodyPr/>
                    <a:lstStyle/>
                    <a:p>
                      <a:pPr>
                        <a:lnSpc>
                          <a:spcPct val="115000"/>
                        </a:lnSpc>
                        <a:spcAft>
                          <a:spcPts val="0"/>
                        </a:spcAft>
                      </a:pPr>
                      <a:r>
                        <a:rPr lang="fr-FR" sz="700" b="1">
                          <a:latin typeface="Arial"/>
                          <a:ea typeface="Calibri"/>
                          <a:cs typeface="Times New Roman"/>
                        </a:rPr>
                        <a:t>    </a:t>
                      </a:r>
                      <a:r>
                        <a:rPr lang="fr-FR" sz="700" b="1">
                          <a:highlight>
                            <a:srgbClr val="FFFF00"/>
                          </a:highlight>
                          <a:latin typeface="Arial"/>
                          <a:ea typeface="Calibri"/>
                          <a:cs typeface="Times New Roman"/>
                        </a:rPr>
                        <a:t>Épreuve d’admissibilité jury</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a:highlight>
                            <a:srgbClr val="FFFF00"/>
                          </a:highlight>
                          <a:latin typeface="Arial"/>
                          <a:ea typeface="Calibri"/>
                          <a:cs typeface="Times New Roman"/>
                        </a:rPr>
                        <a:t>Du lundi14 mai au jeudi 31 mai 2018</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50009">
                <a:tc>
                  <a:txBody>
                    <a:bodyPr/>
                    <a:lstStyle/>
                    <a:p>
                      <a:pPr>
                        <a:lnSpc>
                          <a:spcPct val="115000"/>
                        </a:lnSpc>
                        <a:spcAft>
                          <a:spcPts val="0"/>
                        </a:spcAft>
                      </a:pPr>
                      <a:r>
                        <a:rPr lang="fr-FR" sz="700" b="1">
                          <a:highlight>
                            <a:srgbClr val="FFFF00"/>
                          </a:highlight>
                          <a:latin typeface="Arial"/>
                          <a:ea typeface="Calibri"/>
                          <a:cs typeface="Times New Roman"/>
                        </a:rPr>
                        <a:t>Délibération jury d’admissibilité</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a:highlight>
                            <a:srgbClr val="FFFF00"/>
                          </a:highlight>
                          <a:latin typeface="Arial"/>
                          <a:ea typeface="Calibri"/>
                          <a:cs typeface="Times New Roman"/>
                        </a:rPr>
                        <a:t>Jeudi 31 mai 2018</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0009">
                <a:tc gridSpan="2">
                  <a:txBody>
                    <a:bodyPr/>
                    <a:lstStyle/>
                    <a:p>
                      <a:pPr algn="ctr">
                        <a:lnSpc>
                          <a:spcPct val="115000"/>
                        </a:lnSpc>
                        <a:spcAft>
                          <a:spcPts val="0"/>
                        </a:spcAft>
                      </a:pPr>
                      <a:r>
                        <a:rPr lang="fr-FR" sz="700" b="1" dirty="0">
                          <a:latin typeface="Arial"/>
                          <a:ea typeface="Calibri"/>
                          <a:cs typeface="Times New Roman"/>
                        </a:rPr>
                        <a:t>ADMISSION</a:t>
                      </a:r>
                      <a:endParaRPr lang="fr-FR" sz="700" dirty="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fr-FR"/>
                    </a:p>
                  </a:txBody>
                  <a:tcPr/>
                </a:tc>
                <a:extLst>
                  <a:ext uri="{0D108BD9-81ED-4DB2-BD59-A6C34878D82A}">
                    <a16:rowId xmlns:a16="http://schemas.microsoft.com/office/drawing/2014/main" xmlns="" val="10006"/>
                  </a:ext>
                </a:extLst>
              </a:tr>
              <a:tr h="723363">
                <a:tc>
                  <a:txBody>
                    <a:bodyPr/>
                    <a:lstStyle/>
                    <a:p>
                      <a:pPr>
                        <a:spcAft>
                          <a:spcPts val="0"/>
                        </a:spcAft>
                      </a:pPr>
                      <a:endParaRPr lang="fr-FR" sz="700">
                        <a:latin typeface="Calibri"/>
                        <a:ea typeface="Times New Roman"/>
                        <a:cs typeface="Times New Roman"/>
                      </a:endParaRPr>
                    </a:p>
                    <a:p>
                      <a:pPr>
                        <a:spcAft>
                          <a:spcPts val="0"/>
                        </a:spcAft>
                      </a:pPr>
                      <a:r>
                        <a:rPr lang="fr-FR" sz="600" b="1">
                          <a:latin typeface="Arial"/>
                          <a:ea typeface="Times New Roman"/>
                          <a:cs typeface="Times New Roman"/>
                        </a:rPr>
                        <a:t>   Candidats déclarés admissibles en 2016 :</a:t>
                      </a:r>
                      <a:endParaRPr lang="fr-FR" sz="700">
                        <a:latin typeface="Calibri"/>
                        <a:ea typeface="Times New Roman"/>
                        <a:cs typeface="Times New Roman"/>
                      </a:endParaRPr>
                    </a:p>
                    <a:p>
                      <a:pPr marR="47625">
                        <a:spcAft>
                          <a:spcPts val="0"/>
                        </a:spcAft>
                      </a:pPr>
                      <a:r>
                        <a:rPr lang="fr-FR" sz="600" b="1">
                          <a:solidFill>
                            <a:srgbClr val="000000"/>
                          </a:solidFill>
                          <a:latin typeface="Arial"/>
                          <a:ea typeface="Times New Roman"/>
                          <a:cs typeface="Times New Roman"/>
                        </a:rPr>
                        <a:t>Transmission du choix pour l’épreuve de</a:t>
                      </a:r>
                      <a:endParaRPr lang="fr-FR" sz="700">
                        <a:latin typeface="Calibri"/>
                        <a:ea typeface="Times New Roman"/>
                        <a:cs typeface="Times New Roman"/>
                      </a:endParaRPr>
                    </a:p>
                    <a:p>
                      <a:pPr marR="47625">
                        <a:spcAft>
                          <a:spcPts val="0"/>
                        </a:spcAft>
                      </a:pPr>
                      <a:r>
                        <a:rPr lang="fr-FR" sz="600" b="1">
                          <a:solidFill>
                            <a:srgbClr val="000000"/>
                          </a:solidFill>
                          <a:latin typeface="Arial"/>
                          <a:ea typeface="Times New Roman"/>
                          <a:cs typeface="Times New Roman"/>
                        </a:rPr>
                        <a:t>pratique professionnelle</a:t>
                      </a:r>
                      <a:endParaRPr lang="fr-FR" sz="700">
                        <a:latin typeface="Calibri"/>
                        <a:ea typeface="Times New Roman"/>
                        <a:cs typeface="Times New Roman"/>
                      </a:endParaRPr>
                    </a:p>
                    <a:p>
                      <a:pPr marR="47625">
                        <a:spcAft>
                          <a:spcPts val="0"/>
                        </a:spcAft>
                      </a:pPr>
                      <a:r>
                        <a:rPr lang="fr-FR" sz="600">
                          <a:solidFill>
                            <a:srgbClr val="000000"/>
                          </a:solidFill>
                          <a:latin typeface="Arial"/>
                          <a:ea typeface="Times New Roman"/>
                          <a:cs typeface="Arial"/>
                          <a:sym typeface="Wingdings"/>
                        </a:rPr>
                        <a:t></a:t>
                      </a:r>
                      <a:r>
                        <a:rPr lang="fr-FR" sz="600">
                          <a:solidFill>
                            <a:srgbClr val="000000"/>
                          </a:solidFill>
                          <a:latin typeface="Arial"/>
                          <a:ea typeface="Times New Roman"/>
                          <a:cs typeface="Times New Roman"/>
                        </a:rPr>
                        <a:t> analyse de pratique ou animation d’une action de formation</a:t>
                      </a:r>
                      <a:endParaRPr lang="fr-FR" sz="700">
                        <a:latin typeface="Calibri"/>
                        <a:ea typeface="Times New Roman"/>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a:latin typeface="Arial"/>
                          <a:ea typeface="Calibri"/>
                          <a:cs typeface="Times New Roman"/>
                        </a:rPr>
                        <a:t>Mercredi 13 décembre 2017</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86689">
                <a:tc>
                  <a:txBody>
                    <a:bodyPr/>
                    <a:lstStyle/>
                    <a:p>
                      <a:pPr>
                        <a:lnSpc>
                          <a:spcPct val="115000"/>
                        </a:lnSpc>
                        <a:spcAft>
                          <a:spcPts val="0"/>
                        </a:spcAft>
                      </a:pPr>
                      <a:r>
                        <a:rPr lang="fr-FR" sz="700" b="1">
                          <a:latin typeface="Arial"/>
                          <a:ea typeface="Calibri"/>
                          <a:cs typeface="Times New Roman"/>
                        </a:rPr>
                        <a:t>Dépôt mémoire</a:t>
                      </a:r>
                      <a:endParaRPr lang="fr-FR" sz="700">
                        <a:latin typeface="Calibri"/>
                        <a:ea typeface="Calibri"/>
                        <a:cs typeface="Times New Roman"/>
                      </a:endParaRPr>
                    </a:p>
                    <a:p>
                      <a:pPr>
                        <a:lnSpc>
                          <a:spcPct val="115000"/>
                        </a:lnSpc>
                        <a:spcAft>
                          <a:spcPts val="0"/>
                        </a:spcAft>
                      </a:pPr>
                      <a:r>
                        <a:rPr lang="fr-FR" sz="600">
                          <a:latin typeface="Arial"/>
                          <a:ea typeface="Calibri"/>
                          <a:cs typeface="Times New Roman"/>
                        </a:rPr>
                        <a:t>(6 exemplaires papier et une version</a:t>
                      </a:r>
                      <a:endParaRPr lang="fr-FR" sz="700">
                        <a:latin typeface="Calibri"/>
                        <a:ea typeface="Calibri"/>
                        <a:cs typeface="Times New Roman"/>
                      </a:endParaRPr>
                    </a:p>
                    <a:p>
                      <a:pPr>
                        <a:lnSpc>
                          <a:spcPct val="115000"/>
                        </a:lnSpc>
                        <a:spcAft>
                          <a:spcPts val="0"/>
                        </a:spcAft>
                      </a:pPr>
                      <a:r>
                        <a:rPr lang="fr-FR" sz="600">
                          <a:latin typeface="Arial"/>
                          <a:ea typeface="Calibri"/>
                          <a:cs typeface="Times New Roman"/>
                        </a:rPr>
                        <a:t>dématérialisée sous clé USB)</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600" b="1">
                          <a:latin typeface="Arial"/>
                          <a:ea typeface="Calibri"/>
                          <a:cs typeface="Times New Roman"/>
                        </a:rPr>
                        <a:t>Au plus tard le lundi 26 février 2018</a:t>
                      </a:r>
                      <a:endParaRPr lang="fr-FR" sz="700">
                        <a:latin typeface="Calibri"/>
                        <a:ea typeface="Calibri"/>
                        <a:cs typeface="Times New Roman"/>
                      </a:endParaRPr>
                    </a:p>
                    <a:p>
                      <a:pPr>
                        <a:lnSpc>
                          <a:spcPct val="115000"/>
                        </a:lnSpc>
                        <a:spcAft>
                          <a:spcPts val="0"/>
                        </a:spcAft>
                      </a:pPr>
                      <a:r>
                        <a:rPr lang="fr-FR" sz="600">
                          <a:latin typeface="Arial"/>
                          <a:ea typeface="Calibri"/>
                          <a:cs typeface="Times New Roman"/>
                        </a:rPr>
                        <a:t>(envoi en recommandé, cachet de la poste faisant foi)</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750045">
                <a:tc>
                  <a:txBody>
                    <a:bodyPr/>
                    <a:lstStyle/>
                    <a:p>
                      <a:pPr>
                        <a:lnSpc>
                          <a:spcPct val="115000"/>
                        </a:lnSpc>
                        <a:spcAft>
                          <a:spcPts val="0"/>
                        </a:spcAft>
                      </a:pPr>
                      <a:endParaRPr lang="fr-FR" sz="700">
                        <a:latin typeface="Arial"/>
                        <a:ea typeface="Calibri"/>
                        <a:cs typeface="Times New Roman"/>
                      </a:endParaRPr>
                    </a:p>
                    <a:p>
                      <a:pPr>
                        <a:lnSpc>
                          <a:spcPct val="115000"/>
                        </a:lnSpc>
                        <a:spcAft>
                          <a:spcPts val="0"/>
                        </a:spcAft>
                      </a:pPr>
                      <a:r>
                        <a:rPr lang="fr-FR" sz="700" b="1">
                          <a:latin typeface="Arial"/>
                          <a:ea typeface="Calibri"/>
                          <a:cs typeface="Times New Roman"/>
                        </a:rPr>
                        <a:t>    </a:t>
                      </a:r>
                      <a:r>
                        <a:rPr lang="fr-FR" sz="700" b="1">
                          <a:highlight>
                            <a:srgbClr val="FFFF00"/>
                          </a:highlight>
                          <a:latin typeface="Arial"/>
                          <a:ea typeface="Calibri"/>
                          <a:cs typeface="Times New Roman"/>
                        </a:rPr>
                        <a:t>Épreuve d’admission examinateurs</a:t>
                      </a:r>
                      <a:endParaRPr lang="fr-FR" sz="700">
                        <a:latin typeface="Calibri"/>
                        <a:ea typeface="Calibri"/>
                        <a:cs typeface="Times New Roman"/>
                      </a:endParaRPr>
                    </a:p>
                    <a:p>
                      <a:pPr>
                        <a:lnSpc>
                          <a:spcPct val="115000"/>
                        </a:lnSpc>
                        <a:spcAft>
                          <a:spcPts val="0"/>
                        </a:spcAft>
                      </a:pPr>
                      <a:r>
                        <a:rPr lang="fr-FR" sz="700">
                          <a:highlight>
                            <a:srgbClr val="FFFF00"/>
                          </a:highlight>
                          <a:latin typeface="Arial"/>
                          <a:ea typeface="Calibri"/>
                          <a:cs typeface="Times New Roman"/>
                        </a:rPr>
                        <a:t>1</a:t>
                      </a:r>
                      <a:r>
                        <a:rPr lang="fr-FR" sz="700" baseline="30000">
                          <a:highlight>
                            <a:srgbClr val="FFFF00"/>
                          </a:highlight>
                          <a:latin typeface="Arial"/>
                          <a:ea typeface="Calibri"/>
                          <a:cs typeface="Times New Roman"/>
                        </a:rPr>
                        <a:t>ère</a:t>
                      </a:r>
                      <a:r>
                        <a:rPr lang="fr-FR" sz="700">
                          <a:highlight>
                            <a:srgbClr val="FFFF00"/>
                          </a:highlight>
                          <a:latin typeface="Arial"/>
                          <a:ea typeface="Calibri"/>
                          <a:cs typeface="Times New Roman"/>
                        </a:rPr>
                        <a:t> épreuve</a:t>
                      </a:r>
                      <a:r>
                        <a:rPr lang="fr-FR" sz="700">
                          <a:latin typeface="Arial"/>
                          <a:ea typeface="Calibri"/>
                          <a:cs typeface="Times New Roman"/>
                        </a:rPr>
                        <a:t> :</a:t>
                      </a:r>
                      <a:endParaRPr lang="fr-FR" sz="700">
                        <a:latin typeface="Calibri"/>
                        <a:ea typeface="Calibri"/>
                        <a:cs typeface="Times New Roman"/>
                      </a:endParaRPr>
                    </a:p>
                    <a:p>
                      <a:pPr>
                        <a:lnSpc>
                          <a:spcPct val="115000"/>
                        </a:lnSpc>
                        <a:spcAft>
                          <a:spcPts val="0"/>
                        </a:spcAft>
                      </a:pPr>
                      <a:r>
                        <a:rPr lang="fr-FR" sz="700">
                          <a:latin typeface="Arial"/>
                          <a:ea typeface="Calibri"/>
                          <a:cs typeface="Times New Roman"/>
                        </a:rPr>
                        <a:t>Epreuve de pratique professionnelle </a:t>
                      </a:r>
                      <a:endParaRPr lang="fr-FR" sz="700">
                        <a:latin typeface="Calibri"/>
                        <a:ea typeface="Calibri"/>
                        <a:cs typeface="Times New Roman"/>
                      </a:endParaRPr>
                    </a:p>
                    <a:p>
                      <a:pPr>
                        <a:lnSpc>
                          <a:spcPct val="115000"/>
                        </a:lnSpc>
                        <a:spcAft>
                          <a:spcPts val="0"/>
                        </a:spcAft>
                      </a:pPr>
                      <a:r>
                        <a:rPr lang="fr-FR" sz="700">
                          <a:latin typeface="Arial"/>
                          <a:ea typeface="Calibri"/>
                          <a:cs typeface="Times New Roman"/>
                        </a:rPr>
                        <a:t>Durée : 60 à 90 minutes par cdt</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dirty="0">
                          <a:highlight>
                            <a:srgbClr val="FFFF00"/>
                          </a:highlight>
                          <a:latin typeface="Arial"/>
                          <a:ea typeface="Calibri"/>
                          <a:cs typeface="Times New Roman"/>
                        </a:rPr>
                        <a:t>Du lundi 15 janvier au jeudi 8 février 2018</a:t>
                      </a:r>
                      <a:endParaRPr lang="fr-FR" sz="700" dirty="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910628">
                <a:tc>
                  <a:txBody>
                    <a:bodyPr/>
                    <a:lstStyle/>
                    <a:p>
                      <a:pPr>
                        <a:lnSpc>
                          <a:spcPct val="115000"/>
                        </a:lnSpc>
                        <a:spcAft>
                          <a:spcPts val="0"/>
                        </a:spcAft>
                      </a:pPr>
                      <a:r>
                        <a:rPr lang="fr-FR" sz="700" b="1">
                          <a:latin typeface="Arial"/>
                          <a:ea typeface="Calibri"/>
                          <a:cs typeface="Times New Roman"/>
                        </a:rPr>
                        <a:t>   </a:t>
                      </a:r>
                      <a:r>
                        <a:rPr lang="fr-FR" sz="700" b="1">
                          <a:highlight>
                            <a:srgbClr val="FFFF00"/>
                          </a:highlight>
                          <a:latin typeface="Arial"/>
                          <a:ea typeface="Calibri"/>
                          <a:cs typeface="Times New Roman"/>
                        </a:rPr>
                        <a:t>Épreuve d’admission</a:t>
                      </a:r>
                      <a:r>
                        <a:rPr lang="fr-FR" sz="700" b="1">
                          <a:latin typeface="Arial"/>
                          <a:ea typeface="Calibri"/>
                          <a:cs typeface="Times New Roman"/>
                        </a:rPr>
                        <a:t> jury avec </a:t>
                      </a:r>
                      <a:endParaRPr lang="fr-FR" sz="700">
                        <a:latin typeface="Calibri"/>
                        <a:ea typeface="Calibri"/>
                        <a:cs typeface="Times New Roman"/>
                      </a:endParaRPr>
                    </a:p>
                    <a:p>
                      <a:pPr>
                        <a:lnSpc>
                          <a:spcPct val="115000"/>
                        </a:lnSpc>
                        <a:spcAft>
                          <a:spcPts val="0"/>
                        </a:spcAft>
                      </a:pPr>
                      <a:r>
                        <a:rPr lang="fr-FR" sz="700" b="1">
                          <a:latin typeface="Arial"/>
                          <a:ea typeface="Calibri"/>
                          <a:cs typeface="Times New Roman"/>
                        </a:rPr>
                        <a:t>examinateurs</a:t>
                      </a:r>
                      <a:endParaRPr lang="fr-FR" sz="700">
                        <a:latin typeface="Calibri"/>
                        <a:ea typeface="Calibri"/>
                        <a:cs typeface="Times New Roman"/>
                      </a:endParaRPr>
                    </a:p>
                    <a:p>
                      <a:pPr>
                        <a:lnSpc>
                          <a:spcPct val="115000"/>
                        </a:lnSpc>
                        <a:spcAft>
                          <a:spcPts val="0"/>
                        </a:spcAft>
                      </a:pPr>
                      <a:r>
                        <a:rPr lang="fr-FR" sz="700">
                          <a:highlight>
                            <a:srgbClr val="FFFF00"/>
                          </a:highlight>
                          <a:latin typeface="Arial"/>
                          <a:ea typeface="Calibri"/>
                          <a:cs typeface="Times New Roman"/>
                        </a:rPr>
                        <a:t>2</a:t>
                      </a:r>
                      <a:r>
                        <a:rPr lang="fr-FR" sz="700" baseline="30000">
                          <a:highlight>
                            <a:srgbClr val="FFFF00"/>
                          </a:highlight>
                          <a:latin typeface="Arial"/>
                          <a:ea typeface="Calibri"/>
                          <a:cs typeface="Times New Roman"/>
                        </a:rPr>
                        <a:t>ème</a:t>
                      </a:r>
                      <a:r>
                        <a:rPr lang="fr-FR" sz="700">
                          <a:highlight>
                            <a:srgbClr val="FFFF00"/>
                          </a:highlight>
                          <a:latin typeface="Arial"/>
                          <a:ea typeface="Calibri"/>
                          <a:cs typeface="Times New Roman"/>
                        </a:rPr>
                        <a:t> épreuve</a:t>
                      </a:r>
                      <a:endParaRPr lang="fr-FR" sz="700">
                        <a:latin typeface="Calibri"/>
                        <a:ea typeface="Calibri"/>
                        <a:cs typeface="Times New Roman"/>
                      </a:endParaRPr>
                    </a:p>
                    <a:p>
                      <a:pPr>
                        <a:lnSpc>
                          <a:spcPct val="115000"/>
                        </a:lnSpc>
                        <a:spcAft>
                          <a:spcPts val="0"/>
                        </a:spcAft>
                      </a:pPr>
                      <a:r>
                        <a:rPr lang="fr-FR" sz="700">
                          <a:latin typeface="Arial"/>
                          <a:ea typeface="Calibri"/>
                          <a:cs typeface="Times New Roman"/>
                        </a:rPr>
                        <a:t>Entretien mémoire (45mn/cdt) </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a:highlight>
                            <a:srgbClr val="FFFF00"/>
                          </a:highlight>
                          <a:latin typeface="Arial"/>
                          <a:ea typeface="Calibri"/>
                          <a:cs typeface="Times New Roman"/>
                        </a:rPr>
                        <a:t>Du lundi19 mars au jeudi 5 avril 2018</a:t>
                      </a:r>
                      <a:endParaRPr lang="fr-FR" sz="70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50009">
                <a:tc>
                  <a:txBody>
                    <a:bodyPr/>
                    <a:lstStyle/>
                    <a:p>
                      <a:pPr>
                        <a:lnSpc>
                          <a:spcPct val="115000"/>
                        </a:lnSpc>
                        <a:spcAft>
                          <a:spcPts val="0"/>
                        </a:spcAft>
                      </a:pPr>
                      <a:r>
                        <a:rPr lang="fr-FR" sz="700" b="1">
                          <a:highlight>
                            <a:srgbClr val="FFFF00"/>
                          </a:highlight>
                          <a:latin typeface="Arial"/>
                          <a:ea typeface="Calibri"/>
                          <a:cs typeface="Times New Roman"/>
                        </a:rPr>
                        <a:t>Délibération jury d’admission</a:t>
                      </a:r>
                      <a:endParaRPr lang="fr-FR" sz="700">
                        <a:latin typeface="Calibri"/>
                        <a:ea typeface="Calibri"/>
                        <a:cs typeface="Times New Roman"/>
                      </a:endParaRPr>
                    </a:p>
                  </a:txBody>
                  <a:tcPr marL="44353" marR="44353" marT="0" marB="0" anchor="ctr">
                    <a:lnL w="381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700" dirty="0">
                          <a:highlight>
                            <a:srgbClr val="FFFF00"/>
                          </a:highlight>
                          <a:latin typeface="Arial"/>
                          <a:ea typeface="Calibri"/>
                          <a:cs typeface="Times New Roman"/>
                        </a:rPr>
                        <a:t>Jeudi 5avril 2018</a:t>
                      </a:r>
                      <a:endParaRPr lang="fr-FR" sz="700" dirty="0">
                        <a:latin typeface="Calibri"/>
                        <a:ea typeface="Calibri"/>
                        <a:cs typeface="Times New Roman"/>
                      </a:endParaRPr>
                    </a:p>
                  </a:txBody>
                  <a:tcPr marL="44353" marR="44353"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
        <p:nvSpPr>
          <p:cNvPr id="9" name="Espace réservé du contenu 6"/>
          <p:cNvSpPr txBox="1">
            <a:spLocks/>
          </p:cNvSpPr>
          <p:nvPr/>
        </p:nvSpPr>
        <p:spPr bwMode="auto">
          <a:xfrm>
            <a:off x="1500166" y="6143644"/>
            <a:ext cx="7308884" cy="7143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lstStyle/>
          <a:p>
            <a:pPr algn="ctr"/>
            <a:r>
              <a:rPr lang="fr-FR" sz="1200" b="1" i="1" dirty="0"/>
              <a:t>Le jour de la convocation aux épreuves d’admissibilité et d’admission ne peut-être déplacé. Il est de la responsabilité du candidat d’organiser ses activités professionnelles au regard du calendrier des épreuves diffusé dès l’ouverture des inscriptions au CAFFA sur le site académique.</a:t>
            </a:r>
            <a:endParaRPr lang="fr-FR"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2000" fill="hold"/>
                                        <p:tgtEl>
                                          <p:spTgt spid="9"/>
                                        </p:tgtEl>
                                        <p:attrNameLst>
                                          <p:attrName>ppt_x</p:attrName>
                                        </p:attrNameLst>
                                      </p:cBhvr>
                                      <p:tavLst>
                                        <p:tav tm="0">
                                          <p:val>
                                            <p:strVal val="0-#ppt_w/2"/>
                                          </p:val>
                                        </p:tav>
                                        <p:tav tm="100000">
                                          <p:val>
                                            <p:strVal val="#ppt_x"/>
                                          </p:val>
                                        </p:tav>
                                      </p:tavLst>
                                    </p:anim>
                                    <p:anim calcmode="lin" valueType="num">
                                      <p:cBhvr additive="base">
                                        <p:cTn id="18" dur="2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0166" y="274638"/>
            <a:ext cx="7643833" cy="1143000"/>
          </a:xfrm>
        </p:spPr>
        <p:txBody>
          <a:bodyPr/>
          <a:lstStyle/>
          <a:p>
            <a:r>
              <a:rPr lang="fr-FR" sz="2800" dirty="0"/>
              <a:t>Les  épreuves</a:t>
            </a:r>
          </a:p>
        </p:txBody>
      </p:sp>
      <p:sp>
        <p:nvSpPr>
          <p:cNvPr id="6" name="Text Box 2"/>
          <p:cNvSpPr txBox="1">
            <a:spLocks noChangeArrowheads="1"/>
          </p:cNvSpPr>
          <p:nvPr/>
        </p:nvSpPr>
        <p:spPr bwMode="auto">
          <a:xfrm>
            <a:off x="428597" y="1196975"/>
            <a:ext cx="8258204" cy="566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lvl="0"/>
            <a:endParaRPr lang="fr-FR" sz="2000" b="1" u="sng" dirty="0">
              <a:solidFill>
                <a:srgbClr val="7545A9"/>
              </a:solidFill>
              <a:latin typeface="Arial" pitchFamily="34" charset="0"/>
              <a:cs typeface="Arial" pitchFamily="34" charset="0"/>
            </a:endParaRPr>
          </a:p>
          <a:p>
            <a:pPr lvl="0"/>
            <a:r>
              <a:rPr lang="fr-FR" sz="2000" b="1" u="sng" dirty="0">
                <a:solidFill>
                  <a:srgbClr val="7545A9"/>
                </a:solidFill>
                <a:latin typeface="Arial" pitchFamily="34" charset="0"/>
                <a:cs typeface="Arial" pitchFamily="34" charset="0"/>
              </a:rPr>
              <a:t>Épreuve d’admissibilité</a:t>
            </a:r>
            <a:r>
              <a:rPr lang="fr-FR" sz="2000" dirty="0">
                <a:solidFill>
                  <a:srgbClr val="7545A9"/>
                </a:solidFill>
                <a:latin typeface="Arial" pitchFamily="34" charset="0"/>
                <a:cs typeface="Arial" pitchFamily="34" charset="0"/>
              </a:rPr>
              <a:t> : </a:t>
            </a:r>
          </a:p>
          <a:p>
            <a:pPr algn="just">
              <a:buFont typeface="Arial" pitchFamily="34" charset="0"/>
              <a:buChar char="•"/>
            </a:pPr>
            <a:r>
              <a:rPr lang="fr-FR" sz="2000" dirty="0">
                <a:solidFill>
                  <a:srgbClr val="7545A9"/>
                </a:solidFill>
                <a:latin typeface="Arial" pitchFamily="34" charset="0"/>
                <a:cs typeface="Arial" pitchFamily="34" charset="0"/>
              </a:rPr>
              <a:t> un entretien de 45 minutes avec le jury (15 minutes d’exposé et 30 minutes d’entretien) à l’appui du dossier fourni par le candidat, constitué d’un rapport d’activités de 5 pages maximum (hors annexes) et des rapports d’évaluation administrative et pédagogique.</a:t>
            </a:r>
          </a:p>
          <a:p>
            <a:r>
              <a:rPr lang="fr-FR" sz="2000" dirty="0">
                <a:solidFill>
                  <a:srgbClr val="7545A9"/>
                </a:solidFill>
                <a:latin typeface="Arial" pitchFamily="34" charset="0"/>
                <a:cs typeface="Arial" pitchFamily="34" charset="0"/>
              </a:rPr>
              <a:t> </a:t>
            </a:r>
          </a:p>
          <a:p>
            <a:pPr lvl="0"/>
            <a:r>
              <a:rPr lang="fr-FR" sz="2000" b="1" u="sng" dirty="0">
                <a:solidFill>
                  <a:srgbClr val="7545A9"/>
                </a:solidFill>
                <a:latin typeface="Arial" pitchFamily="34" charset="0"/>
                <a:cs typeface="Arial" pitchFamily="34" charset="0"/>
              </a:rPr>
              <a:t>Épreuves d’admission </a:t>
            </a:r>
            <a:endParaRPr lang="fr-FR" sz="2000" dirty="0">
              <a:solidFill>
                <a:srgbClr val="7545A9"/>
              </a:solidFill>
              <a:latin typeface="Arial" pitchFamily="34" charset="0"/>
              <a:cs typeface="Arial" pitchFamily="34" charset="0"/>
            </a:endParaRPr>
          </a:p>
          <a:p>
            <a:r>
              <a:rPr lang="fr-FR" sz="2000" dirty="0">
                <a:solidFill>
                  <a:srgbClr val="7545A9"/>
                </a:solidFill>
                <a:latin typeface="Arial" pitchFamily="34" charset="0"/>
                <a:cs typeface="Arial" pitchFamily="34" charset="0"/>
              </a:rPr>
              <a:t>L'admission comporte deux épreuves : </a:t>
            </a:r>
          </a:p>
          <a:p>
            <a:pPr algn="just"/>
            <a:r>
              <a:rPr lang="fr-FR" sz="2000" dirty="0">
                <a:solidFill>
                  <a:srgbClr val="7545A9"/>
                </a:solidFill>
                <a:latin typeface="Arial" pitchFamily="34" charset="0"/>
                <a:cs typeface="Arial" pitchFamily="34" charset="0"/>
              </a:rPr>
              <a:t>- </a:t>
            </a:r>
            <a:r>
              <a:rPr lang="fr-FR" sz="2000" b="1" dirty="0">
                <a:solidFill>
                  <a:srgbClr val="7545A9"/>
                </a:solidFill>
                <a:latin typeface="Arial" pitchFamily="34" charset="0"/>
                <a:cs typeface="Arial" pitchFamily="34" charset="0"/>
              </a:rPr>
              <a:t>une épreuve de pratique professionnelle</a:t>
            </a:r>
            <a:r>
              <a:rPr lang="fr-FR" sz="2000" dirty="0">
                <a:solidFill>
                  <a:srgbClr val="7545A9"/>
                </a:solidFill>
                <a:latin typeface="Arial" pitchFamily="34" charset="0"/>
                <a:cs typeface="Arial" pitchFamily="34" charset="0"/>
              </a:rPr>
              <a:t> </a:t>
            </a:r>
            <a:r>
              <a:rPr lang="fr-FR" sz="2000" b="1" dirty="0">
                <a:solidFill>
                  <a:srgbClr val="7545A9"/>
                </a:solidFill>
                <a:latin typeface="Arial" pitchFamily="34" charset="0"/>
                <a:cs typeface="Arial" pitchFamily="34" charset="0"/>
              </a:rPr>
              <a:t>au choix du candidat (analyse de pratique ou animation d'une action de formation) </a:t>
            </a:r>
            <a:r>
              <a:rPr lang="fr-FR" sz="2000" dirty="0">
                <a:solidFill>
                  <a:srgbClr val="7545A9"/>
                </a:solidFill>
                <a:latin typeface="Arial" pitchFamily="34" charset="0"/>
                <a:cs typeface="Arial" pitchFamily="34" charset="0"/>
              </a:rPr>
              <a:t> suivie d'un entretien </a:t>
            </a:r>
          </a:p>
          <a:p>
            <a:r>
              <a:rPr lang="fr-FR" i="1" dirty="0">
                <a:solidFill>
                  <a:srgbClr val="7545A9"/>
                </a:solidFill>
                <a:latin typeface="Arial" pitchFamily="34" charset="0"/>
                <a:cs typeface="Arial" pitchFamily="34" charset="0"/>
              </a:rPr>
              <a:t>Durée : 60 à 90 minutes + 30 minutes d'entretien</a:t>
            </a:r>
          </a:p>
          <a:p>
            <a:pPr algn="just"/>
            <a:r>
              <a:rPr lang="fr-FR" sz="2000" b="1" dirty="0">
                <a:solidFill>
                  <a:srgbClr val="7545A9"/>
                </a:solidFill>
                <a:latin typeface="Arial" pitchFamily="34" charset="0"/>
                <a:cs typeface="Arial" pitchFamily="34" charset="0"/>
              </a:rPr>
              <a:t>- un mémoire professionnel (20-30p hors annexes) et sa soutenance</a:t>
            </a:r>
            <a:r>
              <a:rPr lang="fr-FR" sz="1600" dirty="0">
                <a:solidFill>
                  <a:srgbClr val="7545A9"/>
                </a:solidFill>
                <a:latin typeface="Arial" pitchFamily="34" charset="0"/>
                <a:cs typeface="Arial" pitchFamily="34" charset="0"/>
              </a:rPr>
              <a:t>. C’est un travail personnel de réflexion sur un sujet choisi par le candidat portant sur une problématique d'accompagnement ou de formation.</a:t>
            </a:r>
          </a:p>
          <a:p>
            <a:pPr algn="just"/>
            <a:r>
              <a:rPr lang="fr-FR" sz="1600" i="1" dirty="0">
                <a:solidFill>
                  <a:srgbClr val="7545A9"/>
                </a:solidFill>
                <a:latin typeface="Arial" pitchFamily="34" charset="0"/>
                <a:cs typeface="Arial" pitchFamily="34" charset="0"/>
              </a:rPr>
              <a:t>Durée : 45 minutes (dont 30 minutes d'entretien).</a:t>
            </a:r>
          </a:p>
          <a:p>
            <a:pPr algn="just"/>
            <a:endParaRPr lang="fr-FR" sz="1600" i="1" dirty="0">
              <a:solidFill>
                <a:srgbClr val="7545A9"/>
              </a:solidFill>
              <a:latin typeface="Arial" pitchFamily="34" charset="0"/>
            </a:endParaRPr>
          </a:p>
          <a:p>
            <a:pPr algn="ctr"/>
            <a:r>
              <a:rPr lang="fr-FR" b="1" dirty="0">
                <a:solidFill>
                  <a:srgbClr val="7545A9"/>
                </a:solidFill>
                <a:latin typeface="Arial" pitchFamily="34" charset="0"/>
                <a:cs typeface="Arial" pitchFamily="34" charset="0"/>
              </a:rPr>
              <a:t>Le rapport de jury et ses annexes, session 2017 est publié</a:t>
            </a:r>
          </a:p>
          <a:p>
            <a:endParaRPr lang="fr-FR" sz="2000" dirty="0">
              <a:solidFill>
                <a:srgbClr val="7545A9"/>
              </a:solidFill>
              <a:latin typeface="Arial" pitchFamily="34" charset="0"/>
              <a:cs typeface="Arial" pitchFamily="34" charset="0"/>
            </a:endParaRPr>
          </a:p>
          <a:p>
            <a:pPr marL="341313" indent="-341313">
              <a:lnSpc>
                <a:spcPct val="80000"/>
              </a:lnSpc>
              <a:spcBef>
                <a:spcPts val="700"/>
              </a:spcBef>
              <a:buClr>
                <a:srgbClr val="B41450"/>
              </a:buClr>
              <a:buSzPct val="8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sz="2000" i="1" dirty="0">
              <a:solidFill>
                <a:srgbClr val="7545A9"/>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finalités de cette certification</a:t>
            </a:r>
          </a:p>
        </p:txBody>
      </p:sp>
      <p:sp>
        <p:nvSpPr>
          <p:cNvPr id="6" name="Text Box 2"/>
          <p:cNvSpPr txBox="1">
            <a:spLocks noChangeArrowheads="1"/>
          </p:cNvSpPr>
          <p:nvPr/>
        </p:nvSpPr>
        <p:spPr bwMode="auto">
          <a:xfrm>
            <a:off x="857224" y="1571612"/>
            <a:ext cx="7570787" cy="5157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algn="just">
              <a:buFont typeface="Arial" pitchFamily="34" charset="0"/>
              <a:buChar char="•"/>
            </a:pPr>
            <a:r>
              <a:rPr lang="fr-FR" sz="2000" dirty="0">
                <a:solidFill>
                  <a:srgbClr val="7545A9"/>
                </a:solidFill>
                <a:latin typeface="Arial" pitchFamily="34" charset="0"/>
                <a:cs typeface="Arial" pitchFamily="34" charset="0"/>
              </a:rPr>
              <a:t> à l’image de ce qui est instauré dans le premier degré, </a:t>
            </a:r>
            <a:r>
              <a:rPr lang="fr-FR" sz="2000" b="1" dirty="0">
                <a:solidFill>
                  <a:srgbClr val="7545A9"/>
                </a:solidFill>
                <a:latin typeface="Arial" pitchFamily="34" charset="0"/>
                <a:cs typeface="Arial" pitchFamily="34" charset="0"/>
              </a:rPr>
              <a:t>constituer un vivier de formateurs </a:t>
            </a:r>
            <a:r>
              <a:rPr lang="fr-FR" sz="2000" dirty="0">
                <a:solidFill>
                  <a:srgbClr val="7545A9"/>
                </a:solidFill>
                <a:latin typeface="Arial" pitchFamily="34" charset="0"/>
                <a:cs typeface="Arial" pitchFamily="34" charset="0"/>
              </a:rPr>
              <a:t>« certifiés » pour intervenir dans la formation initiale et/ou continue second degré</a:t>
            </a:r>
          </a:p>
          <a:p>
            <a:pPr algn="just"/>
            <a:endParaRPr lang="fr-FR" sz="2000" dirty="0">
              <a:solidFill>
                <a:srgbClr val="7545A9"/>
              </a:solidFill>
              <a:latin typeface="Arial" pitchFamily="34" charset="0"/>
              <a:cs typeface="Arial" pitchFamily="34" charset="0"/>
            </a:endParaRPr>
          </a:p>
          <a:p>
            <a:pPr algn="just">
              <a:buFont typeface="Arial" pitchFamily="34" charset="0"/>
              <a:buChar char="•"/>
            </a:pPr>
            <a:r>
              <a:rPr lang="fr-FR" sz="2000" dirty="0">
                <a:solidFill>
                  <a:srgbClr val="7545A9"/>
                </a:solidFill>
                <a:latin typeface="Arial" pitchFamily="34" charset="0"/>
                <a:cs typeface="Arial" pitchFamily="34" charset="0"/>
              </a:rPr>
              <a:t> amener les formateurs, lors de la préparation à ces épreuves, à </a:t>
            </a:r>
            <a:r>
              <a:rPr lang="fr-FR" sz="2000" b="1" dirty="0">
                <a:solidFill>
                  <a:srgbClr val="7545A9"/>
                </a:solidFill>
                <a:latin typeface="Arial" pitchFamily="34" charset="0"/>
                <a:cs typeface="Arial" pitchFamily="34" charset="0"/>
              </a:rPr>
              <a:t>réfléchir sur leurs pratiques professionnelles</a:t>
            </a:r>
            <a:r>
              <a:rPr lang="fr-FR" sz="2000" dirty="0">
                <a:solidFill>
                  <a:srgbClr val="7545A9"/>
                </a:solidFill>
                <a:latin typeface="Arial" pitchFamily="34" charset="0"/>
                <a:cs typeface="Arial" pitchFamily="34" charset="0"/>
              </a:rPr>
              <a:t>, formaliser en s’appuyant sur les recherches en éducation, cette réflexion et communiquer sur l’analyse conduite</a:t>
            </a:r>
          </a:p>
          <a:p>
            <a:pPr algn="just"/>
            <a:endParaRPr lang="fr-FR" sz="2000" dirty="0">
              <a:solidFill>
                <a:srgbClr val="7545A9"/>
              </a:solidFill>
              <a:latin typeface="Arial" pitchFamily="34" charset="0"/>
              <a:cs typeface="Arial" pitchFamily="34" charset="0"/>
            </a:endParaRPr>
          </a:p>
          <a:p>
            <a:pPr algn="just">
              <a:buFont typeface="Arial" pitchFamily="34" charset="0"/>
              <a:buChar char="•"/>
            </a:pPr>
            <a:r>
              <a:rPr lang="fr-FR" sz="2000" dirty="0">
                <a:solidFill>
                  <a:srgbClr val="7545A9"/>
                </a:solidFill>
                <a:latin typeface="Arial" pitchFamily="34" charset="0"/>
                <a:cs typeface="Arial" pitchFamily="34" charset="0"/>
              </a:rPr>
              <a:t> </a:t>
            </a:r>
            <a:r>
              <a:rPr lang="fr-FR" sz="2000" b="1" dirty="0">
                <a:solidFill>
                  <a:srgbClr val="7545A9"/>
                </a:solidFill>
                <a:latin typeface="Arial" pitchFamily="34" charset="0"/>
                <a:cs typeface="Arial" pitchFamily="34" charset="0"/>
              </a:rPr>
              <a:t>enrichir le parcours professionnel</a:t>
            </a:r>
            <a:r>
              <a:rPr lang="fr-FR" sz="2000" dirty="0">
                <a:solidFill>
                  <a:srgbClr val="7545A9"/>
                </a:solidFill>
                <a:latin typeface="Arial" pitchFamily="34" charset="0"/>
                <a:cs typeface="Arial" pitchFamily="34" charset="0"/>
              </a:rPr>
              <a:t>, attesté par une « certification » présente dans le dossier et valorisé lors des évaluations de carrière (PPCR), notamment pour l’accès à la classe exceptionnelle</a:t>
            </a:r>
          </a:p>
          <a:p>
            <a:pPr algn="just"/>
            <a:endParaRPr lang="fr-FR" sz="2000" dirty="0">
              <a:solidFill>
                <a:srgbClr val="7545A9"/>
              </a:solidFill>
              <a:latin typeface="Arial" pitchFamily="34" charset="0"/>
              <a:cs typeface="Arial" pitchFamily="34" charset="0"/>
            </a:endParaRPr>
          </a:p>
          <a:p>
            <a:endParaRPr lang="fr-FR" sz="2000" dirty="0">
              <a:solidFill>
                <a:srgbClr val="7545A9"/>
              </a:solidFill>
              <a:latin typeface="Arial" pitchFamily="34" charset="0"/>
              <a:cs typeface="Arial" pitchFamily="34" charset="0"/>
            </a:endParaRPr>
          </a:p>
          <a:p>
            <a:pPr marL="341313" indent="-341313">
              <a:lnSpc>
                <a:spcPct val="80000"/>
              </a:lnSpc>
              <a:spcBef>
                <a:spcPts val="700"/>
              </a:spcBef>
              <a:buClr>
                <a:srgbClr val="B41450"/>
              </a:buClr>
              <a:buSzPct val="8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sz="2000" i="1" dirty="0">
              <a:solidFill>
                <a:srgbClr val="7545A9"/>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CAFFA – L’épreuve d’admissibilité</a:t>
            </a:r>
          </a:p>
        </p:txBody>
      </p:sp>
      <p:graphicFrame>
        <p:nvGraphicFramePr>
          <p:cNvPr id="4" name="Espace réservé du contenu 3"/>
          <p:cNvGraphicFramePr>
            <a:graphicFrameLocks noGrp="1"/>
          </p:cNvGraphicFramePr>
          <p:nvPr>
            <p:ph idx="1"/>
          </p:nvPr>
        </p:nvGraphicFramePr>
        <p:xfrm>
          <a:off x="395536" y="1844824"/>
          <a:ext cx="8229600" cy="22250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fr-FR" dirty="0"/>
                        <a:t>Le rapport d’activité</a:t>
                      </a:r>
                    </a:p>
                  </a:txBody>
                  <a:tcPr/>
                </a:tc>
                <a:extLst>
                  <a:ext uri="{0D108BD9-81ED-4DB2-BD59-A6C34878D82A}">
                    <a16:rowId xmlns:a16="http://schemas.microsoft.com/office/drawing/2014/main" xmlns="" val="10000"/>
                  </a:ext>
                </a:extLst>
              </a:tr>
              <a:tr h="370840">
                <a:tc>
                  <a:txBody>
                    <a:bodyPr/>
                    <a:lstStyle/>
                    <a:p>
                      <a:pPr marL="317500" eaLnBrk="0" hangingPunct="0">
                        <a:lnSpc>
                          <a:spcPct val="115000"/>
                        </a:lnSpc>
                        <a:spcBef>
                          <a:spcPts val="290"/>
                        </a:spcBef>
                        <a:spcAft>
                          <a:spcPts val="0"/>
                        </a:spcAft>
                      </a:pPr>
                      <a:r>
                        <a:rPr lang="fr-FR" sz="1800" spc="-5" dirty="0">
                          <a:latin typeface="+mn-lt"/>
                          <a:ea typeface="Times New Roman"/>
                        </a:rPr>
                        <a:t>Qualité</a:t>
                      </a:r>
                      <a:r>
                        <a:rPr lang="fr-FR" sz="1800" spc="-40" dirty="0">
                          <a:latin typeface="+mn-lt"/>
                          <a:ea typeface="Times New Roman"/>
                        </a:rPr>
                        <a:t> </a:t>
                      </a:r>
                      <a:r>
                        <a:rPr lang="fr-FR" sz="1800" dirty="0">
                          <a:latin typeface="+mn-lt"/>
                          <a:ea typeface="Times New Roman"/>
                        </a:rPr>
                        <a:t>du</a:t>
                      </a:r>
                      <a:r>
                        <a:rPr lang="fr-FR" sz="1800" spc="-40" dirty="0">
                          <a:latin typeface="+mn-lt"/>
                          <a:ea typeface="Times New Roman"/>
                        </a:rPr>
                        <a:t> </a:t>
                      </a:r>
                      <a:r>
                        <a:rPr lang="fr-FR" sz="1800" dirty="0">
                          <a:latin typeface="+mn-lt"/>
                          <a:ea typeface="Times New Roman"/>
                        </a:rPr>
                        <a:t>questionnement</a:t>
                      </a:r>
                      <a:r>
                        <a:rPr lang="fr-FR" sz="1800" spc="-45" dirty="0">
                          <a:latin typeface="+mn-lt"/>
                          <a:ea typeface="Times New Roman"/>
                        </a:rPr>
                        <a:t> </a:t>
                      </a:r>
                      <a:r>
                        <a:rPr lang="fr-FR" sz="1800" spc="-5" dirty="0">
                          <a:latin typeface="+mn-lt"/>
                          <a:ea typeface="Times New Roman"/>
                        </a:rPr>
                        <a:t>et</a:t>
                      </a:r>
                      <a:r>
                        <a:rPr lang="fr-FR" sz="1800" spc="-45" dirty="0">
                          <a:latin typeface="+mn-lt"/>
                          <a:ea typeface="Times New Roman"/>
                        </a:rPr>
                        <a:t> </a:t>
                      </a:r>
                      <a:r>
                        <a:rPr lang="fr-FR" sz="1800" spc="-5" dirty="0">
                          <a:latin typeface="+mn-lt"/>
                          <a:ea typeface="Times New Roman"/>
                        </a:rPr>
                        <a:t>des</a:t>
                      </a:r>
                      <a:r>
                        <a:rPr lang="fr-FR" sz="1800" spc="-35" dirty="0">
                          <a:latin typeface="+mn-lt"/>
                          <a:ea typeface="Times New Roman"/>
                        </a:rPr>
                        <a:t> </a:t>
                      </a:r>
                      <a:r>
                        <a:rPr lang="fr-FR" sz="1800" spc="-5" dirty="0">
                          <a:latin typeface="+mn-lt"/>
                          <a:ea typeface="Times New Roman"/>
                        </a:rPr>
                        <a:t>hypothèses</a:t>
                      </a:r>
                      <a:r>
                        <a:rPr lang="fr-FR" sz="1800" spc="-40" dirty="0">
                          <a:latin typeface="+mn-lt"/>
                          <a:ea typeface="Times New Roman"/>
                        </a:rPr>
                        <a:t> </a:t>
                      </a:r>
                      <a:r>
                        <a:rPr lang="fr-FR" sz="1800" dirty="0">
                          <a:latin typeface="+mn-lt"/>
                          <a:ea typeface="Times New Roman"/>
                        </a:rPr>
                        <a:t>envisagées</a:t>
                      </a:r>
                    </a:p>
                  </a:txBody>
                  <a:tcPr marL="0" marR="0" marT="0" marB="0"/>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95"/>
                        </a:spcBef>
                        <a:spcAft>
                          <a:spcPts val="0"/>
                        </a:spcAft>
                      </a:pPr>
                      <a:r>
                        <a:rPr lang="fr-FR" sz="1800" spc="-5" dirty="0">
                          <a:latin typeface="+mn-lt"/>
                          <a:ea typeface="Times New Roman"/>
                        </a:rPr>
                        <a:t>Qualité</a:t>
                      </a:r>
                      <a:r>
                        <a:rPr lang="fr-FR" sz="1800" spc="-45" dirty="0">
                          <a:latin typeface="+mn-lt"/>
                          <a:ea typeface="Times New Roman"/>
                        </a:rPr>
                        <a:t> </a:t>
                      </a:r>
                      <a:r>
                        <a:rPr lang="fr-FR" sz="1800" dirty="0">
                          <a:latin typeface="+mn-lt"/>
                          <a:ea typeface="Times New Roman"/>
                        </a:rPr>
                        <a:t>formelle</a:t>
                      </a:r>
                      <a:r>
                        <a:rPr lang="fr-FR" sz="1800" spc="-45" dirty="0">
                          <a:latin typeface="+mn-lt"/>
                          <a:ea typeface="Times New Roman"/>
                        </a:rPr>
                        <a:t> </a:t>
                      </a:r>
                      <a:r>
                        <a:rPr lang="fr-FR" sz="1800" spc="-5" dirty="0">
                          <a:latin typeface="+mn-lt"/>
                          <a:ea typeface="Times New Roman"/>
                        </a:rPr>
                        <a:t>du</a:t>
                      </a:r>
                      <a:r>
                        <a:rPr lang="fr-FR" sz="1800" spc="-30" dirty="0">
                          <a:latin typeface="+mn-lt"/>
                          <a:ea typeface="Times New Roman"/>
                        </a:rPr>
                        <a:t> </a:t>
                      </a:r>
                      <a:r>
                        <a:rPr lang="fr-FR" sz="1800" dirty="0">
                          <a:latin typeface="+mn-lt"/>
                          <a:ea typeface="Times New Roman"/>
                        </a:rPr>
                        <a:t>rapport d’activité</a:t>
                      </a:r>
                    </a:p>
                  </a:txBody>
                  <a:tcPr marL="0" marR="0" marT="0" marB="0"/>
                </a:tc>
                <a:extLst>
                  <a:ext uri="{0D108BD9-81ED-4DB2-BD59-A6C34878D82A}">
                    <a16:rowId xmlns:a16="http://schemas.microsoft.com/office/drawing/2014/main" xmlns="" val="10002"/>
                  </a:ext>
                </a:extLst>
              </a:tr>
              <a:tr h="370840">
                <a:tc>
                  <a:txBody>
                    <a:bodyPr/>
                    <a:lstStyle/>
                    <a:p>
                      <a:pPr marL="317500" marR="429260" eaLnBrk="0" hangingPunct="0">
                        <a:lnSpc>
                          <a:spcPct val="115000"/>
                        </a:lnSpc>
                        <a:spcBef>
                          <a:spcPts val="290"/>
                        </a:spcBef>
                        <a:spcAft>
                          <a:spcPts val="0"/>
                        </a:spcAft>
                      </a:pPr>
                      <a:r>
                        <a:rPr lang="fr-FR" sz="1800" spc="-5" dirty="0">
                          <a:latin typeface="+mn-lt"/>
                          <a:ea typeface="Times New Roman"/>
                        </a:rPr>
                        <a:t>Méthodologie</a:t>
                      </a:r>
                      <a:r>
                        <a:rPr lang="fr-FR" sz="1800" spc="-35" dirty="0">
                          <a:latin typeface="+mn-lt"/>
                          <a:ea typeface="Times New Roman"/>
                        </a:rPr>
                        <a:t> </a:t>
                      </a:r>
                      <a:r>
                        <a:rPr lang="fr-FR" sz="1800" dirty="0">
                          <a:latin typeface="+mn-lt"/>
                          <a:ea typeface="Times New Roman"/>
                        </a:rPr>
                        <a:t>précise</a:t>
                      </a:r>
                      <a:r>
                        <a:rPr lang="fr-FR" sz="1800" spc="-35" dirty="0">
                          <a:latin typeface="+mn-lt"/>
                          <a:ea typeface="Times New Roman"/>
                        </a:rPr>
                        <a:t> </a:t>
                      </a:r>
                      <a:r>
                        <a:rPr lang="fr-FR" sz="1800" dirty="0">
                          <a:latin typeface="+mn-lt"/>
                          <a:ea typeface="Times New Roman"/>
                        </a:rPr>
                        <a:t>et</a:t>
                      </a:r>
                      <a:r>
                        <a:rPr lang="fr-FR" sz="1800" spc="-40" dirty="0">
                          <a:latin typeface="+mn-lt"/>
                          <a:ea typeface="Times New Roman"/>
                        </a:rPr>
                        <a:t> </a:t>
                      </a:r>
                      <a:r>
                        <a:rPr lang="fr-FR" sz="1800" dirty="0">
                          <a:latin typeface="+mn-lt"/>
                          <a:ea typeface="Times New Roman"/>
                        </a:rPr>
                        <a:t>rigoureuse,</a:t>
                      </a:r>
                      <a:r>
                        <a:rPr lang="fr-FR" sz="1800" spc="-30" dirty="0">
                          <a:latin typeface="+mn-lt"/>
                          <a:ea typeface="Times New Roman"/>
                        </a:rPr>
                        <a:t> </a:t>
                      </a:r>
                      <a:r>
                        <a:rPr lang="fr-FR" sz="1800" dirty="0">
                          <a:latin typeface="+mn-lt"/>
                          <a:ea typeface="Times New Roman"/>
                        </a:rPr>
                        <a:t>étayée</a:t>
                      </a:r>
                      <a:r>
                        <a:rPr lang="fr-FR" sz="1800" spc="-45" dirty="0">
                          <a:latin typeface="+mn-lt"/>
                          <a:ea typeface="Times New Roman"/>
                        </a:rPr>
                        <a:t> </a:t>
                      </a:r>
                      <a:r>
                        <a:rPr lang="fr-FR" sz="1800" dirty="0">
                          <a:latin typeface="+mn-lt"/>
                          <a:ea typeface="Times New Roman"/>
                        </a:rPr>
                        <a:t>par</a:t>
                      </a:r>
                      <a:r>
                        <a:rPr lang="fr-FR" sz="1800" spc="-40" dirty="0">
                          <a:latin typeface="+mn-lt"/>
                          <a:ea typeface="Times New Roman"/>
                        </a:rPr>
                        <a:t> </a:t>
                      </a:r>
                      <a:r>
                        <a:rPr lang="fr-FR" sz="1800" dirty="0">
                          <a:latin typeface="+mn-lt"/>
                          <a:ea typeface="Times New Roman"/>
                        </a:rPr>
                        <a:t>des</a:t>
                      </a:r>
                      <a:r>
                        <a:rPr lang="fr-FR" sz="1800" spc="-35" dirty="0">
                          <a:latin typeface="+mn-lt"/>
                          <a:ea typeface="Times New Roman"/>
                        </a:rPr>
                        <a:t> </a:t>
                      </a:r>
                      <a:r>
                        <a:rPr lang="fr-FR" sz="1800" dirty="0">
                          <a:latin typeface="+mn-lt"/>
                          <a:ea typeface="Times New Roman"/>
                        </a:rPr>
                        <a:t>références</a:t>
                      </a:r>
                      <a:r>
                        <a:rPr lang="fr-FR" sz="1800" spc="140" dirty="0">
                          <a:latin typeface="+mn-lt"/>
                          <a:ea typeface="Times New Roman"/>
                        </a:rPr>
                        <a:t> </a:t>
                      </a:r>
                      <a:r>
                        <a:rPr lang="fr-FR" sz="1800" dirty="0">
                          <a:latin typeface="+mn-lt"/>
                          <a:ea typeface="Times New Roman"/>
                        </a:rPr>
                        <a:t>théoriques</a:t>
                      </a:r>
                    </a:p>
                  </a:txBody>
                  <a:tcPr marL="0" marR="0" marT="0" marB="0"/>
                </a:tc>
                <a:extLst>
                  <a:ext uri="{0D108BD9-81ED-4DB2-BD59-A6C34878D82A}">
                    <a16:rowId xmlns:a16="http://schemas.microsoft.com/office/drawing/2014/main" xmlns="" val="10003"/>
                  </a:ext>
                </a:extLst>
              </a:tr>
              <a:tr h="370840">
                <a:tc>
                  <a:txBody>
                    <a:bodyPr/>
                    <a:lstStyle/>
                    <a:p>
                      <a:pPr marL="317500" eaLnBrk="0" hangingPunct="0">
                        <a:lnSpc>
                          <a:spcPct val="115000"/>
                        </a:lnSpc>
                        <a:spcBef>
                          <a:spcPts val="280"/>
                        </a:spcBef>
                        <a:spcAft>
                          <a:spcPts val="0"/>
                        </a:spcAft>
                      </a:pPr>
                      <a:r>
                        <a:rPr lang="fr-FR" sz="1800" spc="-5" dirty="0">
                          <a:latin typeface="+mn-lt"/>
                          <a:ea typeface="Times New Roman"/>
                        </a:rPr>
                        <a:t>Intérêt</a:t>
                      </a:r>
                      <a:r>
                        <a:rPr lang="fr-FR" sz="1800" spc="-40" dirty="0">
                          <a:latin typeface="+mn-lt"/>
                          <a:ea typeface="Times New Roman"/>
                        </a:rPr>
                        <a:t> </a:t>
                      </a:r>
                      <a:r>
                        <a:rPr lang="fr-FR" sz="1800" dirty="0">
                          <a:latin typeface="+mn-lt"/>
                          <a:ea typeface="Times New Roman"/>
                        </a:rPr>
                        <a:t>du</a:t>
                      </a:r>
                      <a:r>
                        <a:rPr lang="fr-FR" sz="1800" spc="-45" dirty="0">
                          <a:latin typeface="+mn-lt"/>
                          <a:ea typeface="Times New Roman"/>
                        </a:rPr>
                        <a:t> </a:t>
                      </a:r>
                      <a:r>
                        <a:rPr lang="fr-FR" sz="1800" spc="-5" dirty="0">
                          <a:latin typeface="+mn-lt"/>
                          <a:ea typeface="Times New Roman"/>
                        </a:rPr>
                        <a:t>dispositif</a:t>
                      </a:r>
                      <a:r>
                        <a:rPr lang="fr-FR" sz="1800" spc="-40" dirty="0">
                          <a:latin typeface="+mn-lt"/>
                          <a:ea typeface="Times New Roman"/>
                        </a:rPr>
                        <a:t> </a:t>
                      </a:r>
                      <a:r>
                        <a:rPr lang="fr-FR" sz="1800" dirty="0">
                          <a:latin typeface="+mn-lt"/>
                          <a:ea typeface="Times New Roman"/>
                        </a:rPr>
                        <a:t>expérimenté</a:t>
                      </a:r>
                    </a:p>
                  </a:txBody>
                  <a:tcPr marL="0" marR="0" marT="0" marB="0"/>
                </a:tc>
                <a:extLst>
                  <a:ext uri="{0D108BD9-81ED-4DB2-BD59-A6C34878D82A}">
                    <a16:rowId xmlns:a16="http://schemas.microsoft.com/office/drawing/2014/main" xmlns="" val="10004"/>
                  </a:ext>
                </a:extLst>
              </a:tr>
              <a:tr h="370840">
                <a:tc>
                  <a:txBody>
                    <a:bodyPr/>
                    <a:lstStyle/>
                    <a:p>
                      <a:pPr marL="317500" eaLnBrk="0" hangingPunct="0">
                        <a:lnSpc>
                          <a:spcPct val="115000"/>
                        </a:lnSpc>
                        <a:spcBef>
                          <a:spcPts val="280"/>
                        </a:spcBef>
                        <a:spcAft>
                          <a:spcPts val="0"/>
                        </a:spcAft>
                      </a:pPr>
                      <a:r>
                        <a:rPr lang="fr-FR" sz="1800" dirty="0">
                          <a:latin typeface="+mn-lt"/>
                          <a:ea typeface="Times New Roman"/>
                        </a:rPr>
                        <a:t>Traitement,</a:t>
                      </a:r>
                      <a:r>
                        <a:rPr lang="fr-FR" sz="1800" spc="-50" dirty="0">
                          <a:latin typeface="+mn-lt"/>
                          <a:ea typeface="Times New Roman"/>
                        </a:rPr>
                        <a:t> </a:t>
                      </a:r>
                      <a:r>
                        <a:rPr lang="fr-FR" sz="1800" dirty="0">
                          <a:latin typeface="+mn-lt"/>
                          <a:ea typeface="Times New Roman"/>
                        </a:rPr>
                        <a:t>analyse</a:t>
                      </a:r>
                      <a:r>
                        <a:rPr lang="fr-FR" sz="1800" spc="-45" dirty="0">
                          <a:latin typeface="+mn-lt"/>
                          <a:ea typeface="Times New Roman"/>
                        </a:rPr>
                        <a:t> </a:t>
                      </a:r>
                      <a:r>
                        <a:rPr lang="fr-FR" sz="1800" dirty="0">
                          <a:latin typeface="+mn-lt"/>
                          <a:ea typeface="Times New Roman"/>
                        </a:rPr>
                        <a:t>et</a:t>
                      </a:r>
                      <a:r>
                        <a:rPr lang="fr-FR" sz="1800" spc="-45" dirty="0">
                          <a:latin typeface="+mn-lt"/>
                          <a:ea typeface="Times New Roman"/>
                        </a:rPr>
                        <a:t> </a:t>
                      </a:r>
                      <a:r>
                        <a:rPr lang="fr-FR" sz="1800" dirty="0">
                          <a:latin typeface="+mn-lt"/>
                          <a:ea typeface="Times New Roman"/>
                        </a:rPr>
                        <a:t>interprétation</a:t>
                      </a:r>
                      <a:r>
                        <a:rPr lang="fr-FR" sz="1800" spc="-45" dirty="0">
                          <a:latin typeface="+mn-lt"/>
                          <a:ea typeface="Times New Roman"/>
                        </a:rPr>
                        <a:t> </a:t>
                      </a:r>
                      <a:r>
                        <a:rPr lang="fr-FR" sz="1800" spc="-5" dirty="0">
                          <a:latin typeface="+mn-lt"/>
                          <a:ea typeface="Times New Roman"/>
                        </a:rPr>
                        <a:t>des</a:t>
                      </a:r>
                      <a:r>
                        <a:rPr lang="fr-FR" sz="1800" spc="-40" dirty="0">
                          <a:latin typeface="+mn-lt"/>
                          <a:ea typeface="Times New Roman"/>
                        </a:rPr>
                        <a:t> </a:t>
                      </a:r>
                      <a:r>
                        <a:rPr lang="fr-FR" sz="1800" dirty="0">
                          <a:latin typeface="+mn-lt"/>
                          <a:ea typeface="Times New Roman"/>
                        </a:rPr>
                        <a:t>données</a:t>
                      </a:r>
                      <a:r>
                        <a:rPr lang="fr-FR" sz="1800" spc="-45" dirty="0">
                          <a:latin typeface="+mn-lt"/>
                          <a:ea typeface="Times New Roman"/>
                        </a:rPr>
                        <a:t> </a:t>
                      </a:r>
                      <a:r>
                        <a:rPr lang="fr-FR" sz="1800" dirty="0">
                          <a:latin typeface="+mn-lt"/>
                          <a:ea typeface="Times New Roman"/>
                        </a:rPr>
                        <a:t>recueillies</a:t>
                      </a:r>
                    </a:p>
                  </a:txBody>
                  <a:tcPr marL="0" marR="0" marT="0" marB="0"/>
                </a:tc>
                <a:extLst>
                  <a:ext uri="{0D108BD9-81ED-4DB2-BD59-A6C34878D82A}">
                    <a16:rowId xmlns:a16="http://schemas.microsoft.com/office/drawing/2014/main" xmlns="" val="10005"/>
                  </a:ext>
                </a:extLst>
              </a:tr>
            </a:tbl>
          </a:graphicData>
        </a:graphic>
      </p:graphicFrame>
      <p:graphicFrame>
        <p:nvGraphicFramePr>
          <p:cNvPr id="5" name="Tableau 4"/>
          <p:cNvGraphicFramePr>
            <a:graphicFrameLocks noGrp="1"/>
          </p:cNvGraphicFramePr>
          <p:nvPr/>
        </p:nvGraphicFramePr>
        <p:xfrm>
          <a:off x="467544" y="4293096"/>
          <a:ext cx="8136904" cy="1854200"/>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370840">
                <a:tc>
                  <a:txBody>
                    <a:bodyPr/>
                    <a:lstStyle/>
                    <a:p>
                      <a:r>
                        <a:rPr lang="fr-FR" dirty="0"/>
                        <a:t>L’entretien</a:t>
                      </a:r>
                    </a:p>
                  </a:txBody>
                  <a:tcPr/>
                </a:tc>
                <a:extLst>
                  <a:ext uri="{0D108BD9-81ED-4DB2-BD59-A6C34878D82A}">
                    <a16:rowId xmlns:a16="http://schemas.microsoft.com/office/drawing/2014/main" xmlns="" val="10000"/>
                  </a:ext>
                </a:extLst>
              </a:tr>
              <a:tr h="370840">
                <a:tc>
                  <a:txBody>
                    <a:bodyPr/>
                    <a:lstStyle/>
                    <a:p>
                      <a:pPr marL="317500" eaLnBrk="0" hangingPunct="0">
                        <a:lnSpc>
                          <a:spcPct val="115000"/>
                        </a:lnSpc>
                        <a:spcBef>
                          <a:spcPts val="280"/>
                        </a:spcBef>
                        <a:spcAft>
                          <a:spcPts val="0"/>
                        </a:spcAft>
                      </a:pPr>
                      <a:r>
                        <a:rPr lang="fr-FR" sz="1800" spc="-5" dirty="0">
                          <a:latin typeface="+mn-lt"/>
                          <a:ea typeface="Times New Roman"/>
                        </a:rPr>
                        <a:t>Qualité</a:t>
                      </a:r>
                      <a:r>
                        <a:rPr lang="fr-FR" sz="1800" spc="-35" dirty="0">
                          <a:latin typeface="+mn-lt"/>
                          <a:ea typeface="Times New Roman"/>
                        </a:rPr>
                        <a:t> </a:t>
                      </a:r>
                      <a:r>
                        <a:rPr lang="fr-FR" sz="1800" dirty="0">
                          <a:latin typeface="+mn-lt"/>
                          <a:ea typeface="Times New Roman"/>
                        </a:rPr>
                        <a:t>de</a:t>
                      </a:r>
                      <a:r>
                        <a:rPr lang="fr-FR" sz="1800" spc="-40" dirty="0">
                          <a:latin typeface="+mn-lt"/>
                          <a:ea typeface="Times New Roman"/>
                        </a:rPr>
                        <a:t> </a:t>
                      </a:r>
                      <a:r>
                        <a:rPr lang="fr-FR" sz="1800" spc="-5" dirty="0">
                          <a:latin typeface="+mn-lt"/>
                          <a:ea typeface="Times New Roman"/>
                        </a:rPr>
                        <a:t>la</a:t>
                      </a:r>
                      <a:r>
                        <a:rPr lang="fr-FR" sz="1800" spc="-40" dirty="0">
                          <a:latin typeface="+mn-lt"/>
                          <a:ea typeface="Times New Roman"/>
                        </a:rPr>
                        <a:t> </a:t>
                      </a:r>
                      <a:r>
                        <a:rPr lang="fr-FR" sz="1800" dirty="0">
                          <a:latin typeface="+mn-lt"/>
                          <a:ea typeface="Times New Roman"/>
                        </a:rPr>
                        <a:t>communication</a:t>
                      </a:r>
                    </a:p>
                  </a:txBody>
                  <a:tcPr marL="0" marR="0" marT="0" marB="0"/>
                </a:tc>
                <a:extLst>
                  <a:ext uri="{0D108BD9-81ED-4DB2-BD59-A6C34878D82A}">
                    <a16:rowId xmlns:a16="http://schemas.microsoft.com/office/drawing/2014/main" xmlns="" val="10001"/>
                  </a:ext>
                </a:extLst>
              </a:tr>
              <a:tr h="370840">
                <a:tc>
                  <a:txBody>
                    <a:bodyPr/>
                    <a:lstStyle/>
                    <a:p>
                      <a:pPr marL="317500" eaLnBrk="0" hangingPunct="0">
                        <a:lnSpc>
                          <a:spcPct val="115000"/>
                        </a:lnSpc>
                        <a:spcBef>
                          <a:spcPts val="280"/>
                        </a:spcBef>
                        <a:spcAft>
                          <a:spcPts val="0"/>
                        </a:spcAft>
                      </a:pPr>
                      <a:r>
                        <a:rPr lang="fr-FR" sz="1800" spc="-5" dirty="0">
                          <a:latin typeface="+mn-lt"/>
                          <a:ea typeface="Times New Roman"/>
                        </a:rPr>
                        <a:t>Analyse</a:t>
                      </a:r>
                      <a:r>
                        <a:rPr lang="fr-FR" sz="1800" spc="-30" dirty="0">
                          <a:latin typeface="+mn-lt"/>
                          <a:ea typeface="Times New Roman"/>
                        </a:rPr>
                        <a:t> </a:t>
                      </a:r>
                      <a:r>
                        <a:rPr lang="fr-FR" sz="1800" dirty="0">
                          <a:latin typeface="+mn-lt"/>
                          <a:ea typeface="Times New Roman"/>
                        </a:rPr>
                        <a:t>distanciée</a:t>
                      </a:r>
                      <a:r>
                        <a:rPr lang="fr-FR" sz="1800" spc="-40" dirty="0">
                          <a:latin typeface="+mn-lt"/>
                          <a:ea typeface="Times New Roman"/>
                        </a:rPr>
                        <a:t> </a:t>
                      </a:r>
                      <a:r>
                        <a:rPr lang="fr-FR" sz="1800" dirty="0">
                          <a:latin typeface="+mn-lt"/>
                          <a:ea typeface="Times New Roman"/>
                        </a:rPr>
                        <a:t>du</a:t>
                      </a:r>
                      <a:r>
                        <a:rPr lang="fr-FR" sz="1800" spc="-35" dirty="0">
                          <a:latin typeface="+mn-lt"/>
                          <a:ea typeface="Times New Roman"/>
                        </a:rPr>
                        <a:t> </a:t>
                      </a:r>
                      <a:r>
                        <a:rPr lang="fr-FR" sz="1800" spc="-5" dirty="0">
                          <a:latin typeface="+mn-lt"/>
                          <a:ea typeface="Times New Roman"/>
                        </a:rPr>
                        <a:t>travail</a:t>
                      </a:r>
                      <a:r>
                        <a:rPr lang="fr-FR" sz="1800" spc="-45" dirty="0">
                          <a:latin typeface="+mn-lt"/>
                          <a:ea typeface="Times New Roman"/>
                        </a:rPr>
                        <a:t> </a:t>
                      </a:r>
                      <a:r>
                        <a:rPr lang="fr-FR" sz="1800" dirty="0">
                          <a:latin typeface="+mn-lt"/>
                          <a:ea typeface="Times New Roman"/>
                        </a:rPr>
                        <a:t>(points</a:t>
                      </a:r>
                      <a:r>
                        <a:rPr lang="fr-FR" sz="1800" spc="-30" dirty="0">
                          <a:latin typeface="+mn-lt"/>
                          <a:ea typeface="Times New Roman"/>
                        </a:rPr>
                        <a:t> </a:t>
                      </a:r>
                      <a:r>
                        <a:rPr lang="fr-FR" sz="1800" dirty="0">
                          <a:latin typeface="+mn-lt"/>
                          <a:ea typeface="Times New Roman"/>
                        </a:rPr>
                        <a:t>forts,</a:t>
                      </a:r>
                      <a:r>
                        <a:rPr lang="fr-FR" sz="1800" spc="-40" dirty="0">
                          <a:latin typeface="+mn-lt"/>
                          <a:ea typeface="Times New Roman"/>
                        </a:rPr>
                        <a:t> </a:t>
                      </a:r>
                      <a:r>
                        <a:rPr lang="fr-FR" sz="1800" spc="-5" dirty="0">
                          <a:latin typeface="+mn-lt"/>
                          <a:ea typeface="Times New Roman"/>
                        </a:rPr>
                        <a:t>points</a:t>
                      </a:r>
                      <a:r>
                        <a:rPr lang="fr-FR" sz="1800" spc="-30" dirty="0">
                          <a:latin typeface="+mn-lt"/>
                          <a:ea typeface="Times New Roman"/>
                        </a:rPr>
                        <a:t> </a:t>
                      </a:r>
                      <a:r>
                        <a:rPr lang="fr-FR" sz="1800" dirty="0">
                          <a:latin typeface="+mn-lt"/>
                          <a:ea typeface="Times New Roman"/>
                        </a:rPr>
                        <a:t>faibles)</a:t>
                      </a:r>
                    </a:p>
                  </a:txBody>
                  <a:tcPr marL="0" marR="0" marT="0" marB="0"/>
                </a:tc>
                <a:extLst>
                  <a:ext uri="{0D108BD9-81ED-4DB2-BD59-A6C34878D82A}">
                    <a16:rowId xmlns:a16="http://schemas.microsoft.com/office/drawing/2014/main" xmlns="" val="10002"/>
                  </a:ext>
                </a:extLst>
              </a:tr>
              <a:tr h="370840">
                <a:tc>
                  <a:txBody>
                    <a:bodyPr/>
                    <a:lstStyle/>
                    <a:p>
                      <a:pPr marL="317500" eaLnBrk="0" hangingPunct="0">
                        <a:lnSpc>
                          <a:spcPct val="115000"/>
                        </a:lnSpc>
                        <a:spcBef>
                          <a:spcPts val="280"/>
                        </a:spcBef>
                        <a:spcAft>
                          <a:spcPts val="0"/>
                        </a:spcAft>
                      </a:pPr>
                      <a:r>
                        <a:rPr lang="fr-FR" sz="1800">
                          <a:latin typeface="+mn-lt"/>
                          <a:ea typeface="Times New Roman"/>
                        </a:rPr>
                        <a:t>Écoute,</a:t>
                      </a:r>
                      <a:r>
                        <a:rPr lang="fr-FR" sz="1800" spc="-40">
                          <a:latin typeface="+mn-lt"/>
                          <a:ea typeface="Times New Roman"/>
                        </a:rPr>
                        <a:t> </a:t>
                      </a:r>
                      <a:r>
                        <a:rPr lang="fr-FR" sz="1800" spc="-5">
                          <a:latin typeface="+mn-lt"/>
                          <a:ea typeface="Times New Roman"/>
                        </a:rPr>
                        <a:t>sens</a:t>
                      </a:r>
                      <a:r>
                        <a:rPr lang="fr-FR" sz="1800" spc="-30">
                          <a:latin typeface="+mn-lt"/>
                          <a:ea typeface="Times New Roman"/>
                        </a:rPr>
                        <a:t> </a:t>
                      </a:r>
                      <a:r>
                        <a:rPr lang="fr-FR" sz="1800">
                          <a:latin typeface="+mn-lt"/>
                          <a:ea typeface="Times New Roman"/>
                        </a:rPr>
                        <a:t>du</a:t>
                      </a:r>
                      <a:r>
                        <a:rPr lang="fr-FR" sz="1800" spc="-35">
                          <a:latin typeface="+mn-lt"/>
                          <a:ea typeface="Times New Roman"/>
                        </a:rPr>
                        <a:t> </a:t>
                      </a:r>
                      <a:r>
                        <a:rPr lang="fr-FR" sz="1800">
                          <a:latin typeface="+mn-lt"/>
                          <a:ea typeface="Times New Roman"/>
                        </a:rPr>
                        <a:t>dialogue</a:t>
                      </a:r>
                      <a:r>
                        <a:rPr lang="fr-FR" sz="1800" spc="-35">
                          <a:latin typeface="+mn-lt"/>
                          <a:ea typeface="Times New Roman"/>
                        </a:rPr>
                        <a:t> </a:t>
                      </a:r>
                      <a:r>
                        <a:rPr lang="fr-FR" sz="1800">
                          <a:latin typeface="+mn-lt"/>
                          <a:ea typeface="Times New Roman"/>
                        </a:rPr>
                        <a:t>et</a:t>
                      </a:r>
                      <a:r>
                        <a:rPr lang="fr-FR" sz="1800" spc="-40">
                          <a:latin typeface="+mn-lt"/>
                          <a:ea typeface="Times New Roman"/>
                        </a:rPr>
                        <a:t> </a:t>
                      </a:r>
                      <a:r>
                        <a:rPr lang="fr-FR" sz="1800" spc="-5">
                          <a:latin typeface="+mn-lt"/>
                          <a:ea typeface="Times New Roman"/>
                        </a:rPr>
                        <a:t>de</a:t>
                      </a:r>
                      <a:r>
                        <a:rPr lang="fr-FR" sz="1800" spc="-25">
                          <a:latin typeface="+mn-lt"/>
                          <a:ea typeface="Times New Roman"/>
                        </a:rPr>
                        <a:t> </a:t>
                      </a:r>
                      <a:r>
                        <a:rPr lang="fr-FR" sz="1800" spc="-5">
                          <a:latin typeface="+mn-lt"/>
                          <a:ea typeface="Times New Roman"/>
                        </a:rPr>
                        <a:t>la</a:t>
                      </a:r>
                      <a:r>
                        <a:rPr lang="fr-FR" sz="1800" spc="-35">
                          <a:latin typeface="+mn-lt"/>
                          <a:ea typeface="Times New Roman"/>
                        </a:rPr>
                        <a:t> </a:t>
                      </a:r>
                      <a:r>
                        <a:rPr lang="fr-FR" sz="1800">
                          <a:latin typeface="+mn-lt"/>
                          <a:ea typeface="Times New Roman"/>
                        </a:rPr>
                        <a:t>controverse</a:t>
                      </a:r>
                      <a:r>
                        <a:rPr lang="fr-FR" sz="1800" spc="-40">
                          <a:latin typeface="+mn-lt"/>
                          <a:ea typeface="Times New Roman"/>
                        </a:rPr>
                        <a:t> </a:t>
                      </a:r>
                      <a:r>
                        <a:rPr lang="fr-FR" sz="1800">
                          <a:latin typeface="+mn-lt"/>
                          <a:ea typeface="Times New Roman"/>
                        </a:rPr>
                        <a:t>professionnelle</a:t>
                      </a:r>
                    </a:p>
                  </a:txBody>
                  <a:tcPr marL="0" marR="0" marT="0" marB="0"/>
                </a:tc>
                <a:extLst>
                  <a:ext uri="{0D108BD9-81ED-4DB2-BD59-A6C34878D82A}">
                    <a16:rowId xmlns:a16="http://schemas.microsoft.com/office/drawing/2014/main" xmlns="" val="10003"/>
                  </a:ext>
                </a:extLst>
              </a:tr>
              <a:tr h="370840">
                <a:tc>
                  <a:txBody>
                    <a:bodyPr/>
                    <a:lstStyle/>
                    <a:p>
                      <a:pPr marL="317500" eaLnBrk="0" hangingPunct="0">
                        <a:lnSpc>
                          <a:spcPct val="115000"/>
                        </a:lnSpc>
                        <a:spcBef>
                          <a:spcPts val="280"/>
                        </a:spcBef>
                        <a:spcAft>
                          <a:spcPts val="0"/>
                        </a:spcAft>
                      </a:pPr>
                      <a:r>
                        <a:rPr lang="fr-FR" sz="1800" spc="-5" dirty="0">
                          <a:latin typeface="+mn-lt"/>
                          <a:ea typeface="Times New Roman"/>
                        </a:rPr>
                        <a:t>Mise</a:t>
                      </a:r>
                      <a:r>
                        <a:rPr lang="fr-FR" sz="1800" spc="-35" dirty="0">
                          <a:latin typeface="+mn-lt"/>
                          <a:ea typeface="Times New Roman"/>
                        </a:rPr>
                        <a:t> </a:t>
                      </a:r>
                      <a:r>
                        <a:rPr lang="fr-FR" sz="1800" dirty="0">
                          <a:latin typeface="+mn-lt"/>
                          <a:ea typeface="Times New Roman"/>
                        </a:rPr>
                        <a:t>en</a:t>
                      </a:r>
                      <a:r>
                        <a:rPr lang="fr-FR" sz="1800" spc="-35" dirty="0">
                          <a:latin typeface="+mn-lt"/>
                          <a:ea typeface="Times New Roman"/>
                        </a:rPr>
                        <a:t> </a:t>
                      </a:r>
                      <a:r>
                        <a:rPr lang="fr-FR" sz="1800" dirty="0">
                          <a:latin typeface="+mn-lt"/>
                          <a:ea typeface="Times New Roman"/>
                        </a:rPr>
                        <a:t>perspective,</a:t>
                      </a:r>
                      <a:r>
                        <a:rPr lang="fr-FR" sz="1800" spc="-30" dirty="0">
                          <a:latin typeface="+mn-lt"/>
                          <a:ea typeface="Times New Roman"/>
                        </a:rPr>
                        <a:t> </a:t>
                      </a:r>
                      <a:r>
                        <a:rPr lang="fr-FR" sz="1800" spc="-5" dirty="0">
                          <a:latin typeface="+mn-lt"/>
                          <a:ea typeface="Times New Roman"/>
                        </a:rPr>
                        <a:t>projection</a:t>
                      </a:r>
                      <a:r>
                        <a:rPr lang="fr-FR" sz="1800" spc="-25" dirty="0">
                          <a:latin typeface="+mn-lt"/>
                          <a:ea typeface="Times New Roman"/>
                        </a:rPr>
                        <a:t> </a:t>
                      </a:r>
                      <a:r>
                        <a:rPr lang="fr-FR" sz="1800" dirty="0">
                          <a:latin typeface="+mn-lt"/>
                          <a:ea typeface="Times New Roman"/>
                        </a:rPr>
                        <a:t>dans</a:t>
                      </a:r>
                      <a:r>
                        <a:rPr lang="fr-FR" sz="1800" spc="-30" dirty="0">
                          <a:latin typeface="+mn-lt"/>
                          <a:ea typeface="Times New Roman"/>
                        </a:rPr>
                        <a:t> </a:t>
                      </a:r>
                      <a:r>
                        <a:rPr lang="fr-FR" sz="1800" spc="-5" dirty="0">
                          <a:latin typeface="+mn-lt"/>
                          <a:ea typeface="Times New Roman"/>
                        </a:rPr>
                        <a:t>le</a:t>
                      </a:r>
                      <a:r>
                        <a:rPr lang="fr-FR" sz="1800" spc="-35" dirty="0">
                          <a:latin typeface="+mn-lt"/>
                          <a:ea typeface="Times New Roman"/>
                        </a:rPr>
                        <a:t> </a:t>
                      </a:r>
                      <a:r>
                        <a:rPr lang="fr-FR" sz="1800" dirty="0">
                          <a:latin typeface="+mn-lt"/>
                          <a:ea typeface="Times New Roman"/>
                        </a:rPr>
                        <a:t>métier</a:t>
                      </a:r>
                      <a:r>
                        <a:rPr lang="fr-FR" sz="1800" spc="-35" dirty="0">
                          <a:latin typeface="+mn-lt"/>
                          <a:ea typeface="Times New Roman"/>
                        </a:rPr>
                        <a:t> </a:t>
                      </a:r>
                      <a:r>
                        <a:rPr lang="fr-FR" sz="1800" spc="5" dirty="0">
                          <a:latin typeface="+mn-lt"/>
                          <a:ea typeface="Times New Roman"/>
                        </a:rPr>
                        <a:t>de</a:t>
                      </a:r>
                      <a:r>
                        <a:rPr lang="fr-FR" sz="1800" spc="-35" dirty="0">
                          <a:latin typeface="+mn-lt"/>
                          <a:ea typeface="Times New Roman"/>
                        </a:rPr>
                        <a:t> </a:t>
                      </a:r>
                      <a:r>
                        <a:rPr lang="fr-FR" sz="1800" dirty="0">
                          <a:latin typeface="+mn-lt"/>
                          <a:ea typeface="Times New Roman"/>
                        </a:rPr>
                        <a:t>formateur</a:t>
                      </a:r>
                    </a:p>
                  </a:txBody>
                  <a:tcPr marL="0" marR="0" marT="0" marB="0"/>
                </a:tc>
                <a:extLst>
                  <a:ext uri="{0D108BD9-81ED-4DB2-BD59-A6C34878D82A}">
                    <a16:rowId xmlns:a16="http://schemas.microsoft.com/office/drawing/2014/main" xmlns="" val="10004"/>
                  </a:ext>
                </a:extLst>
              </a:tr>
            </a:tbl>
          </a:graphicData>
        </a:graphic>
      </p:graphicFrame>
      <p:sp>
        <p:nvSpPr>
          <p:cNvPr id="7" name="ZoneTexte 6"/>
          <p:cNvSpPr txBox="1"/>
          <p:nvPr/>
        </p:nvSpPr>
        <p:spPr>
          <a:xfrm>
            <a:off x="1331640" y="1052737"/>
            <a:ext cx="7128792" cy="646331"/>
          </a:xfrm>
          <a:prstGeom prst="rect">
            <a:avLst/>
          </a:prstGeom>
          <a:noFill/>
        </p:spPr>
        <p:txBody>
          <a:bodyPr wrap="square" rtlCol="0">
            <a:spAutoFit/>
          </a:bodyPr>
          <a:lstStyle/>
          <a:p>
            <a:r>
              <a:rPr lang="fr-FR" dirty="0"/>
              <a:t>Quatre niveaux  d’évaluation sont fixés pour chaque critère observable :</a:t>
            </a:r>
          </a:p>
          <a:p>
            <a:r>
              <a:rPr lang="fr-FR" dirty="0"/>
              <a:t>1 - Très insuffisant, 2 – Insuffisant, 3 – Satisfaisant, 4 - Très satisfaisant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0"/>
    </p:bldLst>
  </p:timing>
</p:sld>
</file>

<file path=ppt/theme/theme1.xml><?xml version="1.0" encoding="utf-8"?>
<a:theme xmlns:a="http://schemas.openxmlformats.org/drawingml/2006/main" name="modele_presentation_Juin2017">
  <a:themeElements>
    <a:clrScheme name="rectorat color scheme">
      <a:dk1>
        <a:sysClr val="windowText" lastClr="000000"/>
      </a:dk1>
      <a:lt1>
        <a:sysClr val="window" lastClr="FFFFFF"/>
      </a:lt1>
      <a:dk2>
        <a:srgbClr val="754595"/>
      </a:dk2>
      <a:lt2>
        <a:srgbClr val="A0A0A0"/>
      </a:lt2>
      <a:accent1>
        <a:srgbClr val="FE19FF"/>
      </a:accent1>
      <a:accent2>
        <a:srgbClr val="92D050"/>
      </a:accent2>
      <a:accent3>
        <a:srgbClr val="FF0000"/>
      </a:accent3>
      <a:accent4>
        <a:srgbClr val="00B0F0"/>
      </a:accent4>
      <a:accent5>
        <a:srgbClr val="FFC000"/>
      </a:accent5>
      <a:accent6>
        <a:srgbClr val="00FF99"/>
      </a:accent6>
      <a:hlink>
        <a:srgbClr val="0000FF"/>
      </a:hlink>
      <a:folHlink>
        <a:srgbClr val="9E009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ésentation1" id="{346CABCD-D256-450D-AFC8-5C792898EFB4}" vid="{9F4FBFE8-18C1-44A2-BCE2-03E740631D13}"/>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modele_presentation_Juin2017</Template>
  <TotalTime>2518</TotalTime>
  <Words>904</Words>
  <Application>Microsoft Office PowerPoint</Application>
  <PresentationFormat>Affichage à l'écran (4:3)</PresentationFormat>
  <Paragraphs>168</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modele_presentation_Juin2017</vt:lpstr>
      <vt:lpstr>CAFFA Formation et certification</vt:lpstr>
      <vt:lpstr>Le certificat d’aptitude aux fonctions de formateur académique (CAFFA)</vt:lpstr>
      <vt:lpstr>Les conditions d’inscription</vt:lpstr>
      <vt:lpstr>Le portail académique</vt:lpstr>
      <vt:lpstr>Les épreuves</vt:lpstr>
      <vt:lpstr>Le calendrier</vt:lpstr>
      <vt:lpstr>Les  épreuves</vt:lpstr>
      <vt:lpstr>Les finalités de cette certification</vt:lpstr>
      <vt:lpstr>CAFFA – L’épreuve d’admissibilité</vt:lpstr>
      <vt:lpstr>CAFFA – Les épreuves d’admission</vt:lpstr>
      <vt:lpstr>CAFFA – L’épreuve de pratique professionnelle</vt:lpstr>
      <vt:lpstr>CAFFA – Le mémoire professionnel et sa soutenance</vt:lpstr>
      <vt:lpstr>Dates et lieux de formation</vt:lpstr>
    </vt:vector>
  </TitlesOfParts>
  <Company>Académie de Dijon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Rectrorat de Dijon</dc:creator>
  <cp:lastModifiedBy>Sylvain Pérot</cp:lastModifiedBy>
  <cp:revision>15</cp:revision>
  <dcterms:created xsi:type="dcterms:W3CDTF">2017-07-21T07:10:19Z</dcterms:created>
  <dcterms:modified xsi:type="dcterms:W3CDTF">2018-06-28T09:12:58Z</dcterms:modified>
</cp:coreProperties>
</file>